
<file path=[Content_Types].xml><?xml version="1.0" encoding="utf-8"?>
<Types xmlns="http://schemas.openxmlformats.org/package/2006/content-types">
  <Default Extension="png" ContentType="image/png"/>
  <Default Extension="emf" ContentType="image/x-emf"/>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4.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5.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6.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7.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57" r:id="rId5"/>
    <p:sldMasterId id="2147483669" r:id="rId6"/>
    <p:sldMasterId id="2147483681" r:id="rId7"/>
    <p:sldMasterId id="2147483693" r:id="rId8"/>
    <p:sldMasterId id="2147483705" r:id="rId9"/>
    <p:sldMasterId id="2147483717" r:id="rId10"/>
    <p:sldMasterId id="2147483729" r:id="rId11"/>
  </p:sldMasterIdLst>
  <p:notesMasterIdLst>
    <p:notesMasterId r:id="rId38"/>
  </p:notesMasterIdLst>
  <p:sldIdLst>
    <p:sldId id="256" r:id="rId12"/>
    <p:sldId id="257" r:id="rId13"/>
    <p:sldId id="262" r:id="rId14"/>
    <p:sldId id="284" r:id="rId15"/>
    <p:sldId id="264" r:id="rId16"/>
    <p:sldId id="265" r:id="rId17"/>
    <p:sldId id="266" r:id="rId18"/>
    <p:sldId id="267" r:id="rId19"/>
    <p:sldId id="269"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59" r:id="rId34"/>
    <p:sldId id="260" r:id="rId35"/>
    <p:sldId id="258" r:id="rId36"/>
    <p:sldId id="261" r:id="rId37"/>
  </p:sldIdLst>
  <p:sldSz cx="9144000" cy="6858000" type="screen4x3"/>
  <p:notesSz cx="6797675" cy="9982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202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9" autoAdjust="0"/>
    <p:restoredTop sz="95670" autoAdjust="0"/>
  </p:normalViewPr>
  <p:slideViewPr>
    <p:cSldViewPr showGuides="1">
      <p:cViewPr varScale="1">
        <p:scale>
          <a:sx n="111" d="100"/>
          <a:sy n="111" d="100"/>
        </p:scale>
        <p:origin x="153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9"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0.xml"/><Relationship Id="rId34" Type="http://schemas.openxmlformats.org/officeDocument/2006/relationships/slide" Target="slides/slide23.xml"/><Relationship Id="rId42" Type="http://schemas.openxmlformats.org/officeDocument/2006/relationships/tableStyles" Target="tableStyles.xml"/><Relationship Id="rId7" Type="http://schemas.openxmlformats.org/officeDocument/2006/relationships/slideMaster" Target="slideMasters/slideMaster4.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slide" Target="slides/slide18.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slide" Target="slides/slide26.xml"/><Relationship Id="rId40"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slide" Target="slides/slide25.xml"/><Relationship Id="rId10" Type="http://schemas.openxmlformats.org/officeDocument/2006/relationships/slideMaster" Target="slideMasters/slideMaster7.xml"/><Relationship Id="rId19" Type="http://schemas.openxmlformats.org/officeDocument/2006/relationships/slide" Target="slides/slide8.xml"/><Relationship Id="rId31" Type="http://schemas.openxmlformats.org/officeDocument/2006/relationships/slide" Target="slides/slide20.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50006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500063"/>
          </a:xfrm>
          <a:prstGeom prst="rect">
            <a:avLst/>
          </a:prstGeom>
        </p:spPr>
        <p:txBody>
          <a:bodyPr vert="horz" lIns="91440" tIns="45720" rIns="91440" bIns="45720" rtlCol="0"/>
          <a:lstStyle>
            <a:lvl1pPr algn="r">
              <a:defRPr sz="1200"/>
            </a:lvl1pPr>
          </a:lstStyle>
          <a:p>
            <a:fld id="{6B81F5F4-4876-48A8-B4D4-8BE6F0FCCA9C}" type="datetimeFigureOut">
              <a:rPr lang="en-GB" smtClean="0"/>
              <a:t>02/07/2021</a:t>
            </a:fld>
            <a:endParaRPr lang="en-GB"/>
          </a:p>
        </p:txBody>
      </p:sp>
      <p:sp>
        <p:nvSpPr>
          <p:cNvPr id="4" name="Slide Image Placeholder 3"/>
          <p:cNvSpPr>
            <a:spLocks noGrp="1" noRot="1" noChangeAspect="1"/>
          </p:cNvSpPr>
          <p:nvPr>
            <p:ph type="sldImg" idx="2"/>
          </p:nvPr>
        </p:nvSpPr>
        <p:spPr>
          <a:xfrm>
            <a:off x="1152525" y="1247775"/>
            <a:ext cx="4492625" cy="33686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803775"/>
            <a:ext cx="5438775" cy="39306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82138"/>
            <a:ext cx="2946400" cy="50006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82138"/>
            <a:ext cx="2946400" cy="500062"/>
          </a:xfrm>
          <a:prstGeom prst="rect">
            <a:avLst/>
          </a:prstGeom>
        </p:spPr>
        <p:txBody>
          <a:bodyPr vert="horz" lIns="91440" tIns="45720" rIns="91440" bIns="45720" rtlCol="0" anchor="b"/>
          <a:lstStyle>
            <a:lvl1pPr algn="r">
              <a:defRPr sz="1200"/>
            </a:lvl1pPr>
          </a:lstStyle>
          <a:p>
            <a:fld id="{0050B7E7-30D4-4963-AC39-03C236A80DDB}" type="slidenum">
              <a:rPr lang="en-GB" smtClean="0"/>
              <a:t>‹#›</a:t>
            </a:fld>
            <a:endParaRPr lang="en-GB"/>
          </a:p>
        </p:txBody>
      </p:sp>
    </p:spTree>
    <p:extLst>
      <p:ext uri="{BB962C8B-B14F-4D97-AF65-F5344CB8AC3E}">
        <p14:creationId xmlns:p14="http://schemas.microsoft.com/office/powerpoint/2010/main" val="1812944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6D890084-B9DD-4FB2-B99A-559BE5DAE484}" type="slidenum">
              <a:rPr kumimoji="0" lang="en-GB"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8</a:t>
            </a:fld>
            <a:endParaRPr kumimoji="0" lang="en-GB"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2290460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4" name="Rectangle 13"/>
          <p:cNvSpPr/>
          <p:nvPr userDrawn="1"/>
        </p:nvSpPr>
        <p:spPr>
          <a:xfrm>
            <a:off x="0" y="0"/>
            <a:ext cx="9144000" cy="180000"/>
          </a:xfrm>
          <a:prstGeom prst="rect">
            <a:avLst/>
          </a:prstGeom>
          <a:solidFill>
            <a:srgbClr val="CD202C"/>
          </a:solidFill>
          <a:ln>
            <a:solidFill>
              <a:srgbClr val="CD202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383868" y="755656"/>
            <a:ext cx="2376264" cy="2733880"/>
          </a:xfrm>
          <a:prstGeom prst="rect">
            <a:avLst/>
          </a:prstGeom>
        </p:spPr>
      </p:pic>
      <p:sp>
        <p:nvSpPr>
          <p:cNvPr id="4" name="Date Placeholder 3"/>
          <p:cNvSpPr>
            <a:spLocks noGrp="1"/>
          </p:cNvSpPr>
          <p:nvPr>
            <p:ph type="dt" sz="half" idx="10"/>
          </p:nvPr>
        </p:nvSpPr>
        <p:spPr/>
        <p:txBody>
          <a:bodyPr/>
          <a:lstStyle/>
          <a:p>
            <a:fld id="{28667AAF-2F19-4F8E-86F0-32010C0617A3}" type="datetimeFigureOut">
              <a:rPr lang="en-GB" smtClean="0"/>
              <a:t>02/07/2021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3D5806-CD15-4AA8-BEC3-430868CDA8C8}" type="slidenum">
              <a:rPr lang="en-GB" smtClean="0"/>
              <a:t>‹#›</a:t>
            </a:fld>
            <a:endParaRPr lang="en-GB"/>
          </a:p>
        </p:txBody>
      </p:sp>
      <p:sp>
        <p:nvSpPr>
          <p:cNvPr id="12" name="Text Placeholder 10"/>
          <p:cNvSpPr>
            <a:spLocks noGrp="1"/>
          </p:cNvSpPr>
          <p:nvPr>
            <p:ph type="body" sz="quarter" idx="13"/>
          </p:nvPr>
        </p:nvSpPr>
        <p:spPr>
          <a:xfrm>
            <a:off x="1143000" y="3581400"/>
            <a:ext cx="6858000" cy="1752600"/>
          </a:xfrm>
        </p:spPr>
        <p:txBody>
          <a:bodyPr anchor="ctr">
            <a:normAutofit/>
          </a:bodyPr>
          <a:lstStyle>
            <a:lvl1pPr marL="0" indent="0" algn="ctr">
              <a:spcBef>
                <a:spcPts val="0"/>
              </a:spcBef>
              <a:spcAft>
                <a:spcPts val="1200"/>
              </a:spcAft>
              <a:buNone/>
              <a:defRPr sz="3200"/>
            </a:lvl1pPr>
            <a:lvl2pPr marL="0" indent="0" algn="ctr">
              <a:spcBef>
                <a:spcPts val="0"/>
              </a:spcBef>
              <a:buNone/>
              <a:defRPr sz="2000"/>
            </a:lvl2pPr>
            <a:lvl3pPr marL="0" indent="0" algn="ctr">
              <a:buNone/>
              <a:defRPr/>
            </a:lvl3pPr>
            <a:lvl4pPr marL="0" indent="0" algn="ctr">
              <a:buNone/>
              <a:defRPr/>
            </a:lvl4pPr>
            <a:lvl5pPr marL="0" indent="0" algn="ctr">
              <a:buNone/>
              <a:defRPr/>
            </a:lvl5pPr>
          </a:lstStyle>
          <a:p>
            <a:pPr lvl="0"/>
            <a:r>
              <a:rPr lang="en-US" smtClean="0"/>
              <a:t>Click to edit Master text styles</a:t>
            </a:r>
          </a:p>
          <a:p>
            <a:pPr lvl="1"/>
            <a:r>
              <a:rPr lang="en-US" smtClean="0"/>
              <a:t>Second level</a:t>
            </a:r>
          </a:p>
        </p:txBody>
      </p:sp>
      <p:pic>
        <p:nvPicPr>
          <p:cNvPr id="10" name="Picture 9"/>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4182362" y="5461253"/>
            <a:ext cx="779276" cy="1015200"/>
          </a:xfrm>
          <a:prstGeom prst="rect">
            <a:avLst/>
          </a:prstGeom>
        </p:spPr>
      </p:pic>
    </p:spTree>
    <p:extLst>
      <p:ext uri="{BB962C8B-B14F-4D97-AF65-F5344CB8AC3E}">
        <p14:creationId xmlns:p14="http://schemas.microsoft.com/office/powerpoint/2010/main" val="46924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8667AAF-2F19-4F8E-86F0-32010C0617A3}" type="datetimeFigureOut">
              <a:rPr lang="en-GB" smtClean="0"/>
              <a:t>02/07/2021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3D5806-CD15-4AA8-BEC3-430868CDA8C8}" type="slidenum">
              <a:rPr lang="en-GB" smtClean="0"/>
              <a:t>‹#›</a:t>
            </a:fld>
            <a:endParaRPr lang="en-GB"/>
          </a:p>
        </p:txBody>
      </p:sp>
    </p:spTree>
    <p:extLst>
      <p:ext uri="{BB962C8B-B14F-4D97-AF65-F5344CB8AC3E}">
        <p14:creationId xmlns:p14="http://schemas.microsoft.com/office/powerpoint/2010/main" val="1899288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idx="1"/>
          </p:nvPr>
        </p:nvSpPr>
        <p:spPr>
          <a:xfrm>
            <a:off x="4571999" y="1825625"/>
            <a:ext cx="3733801"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10"/>
          </p:nvPr>
        </p:nvSpPr>
        <p:spPr/>
        <p:txBody>
          <a:bodyPr/>
          <a:lstStyle/>
          <a:p>
            <a:fld id="{28667AAF-2F19-4F8E-86F0-32010C0617A3}" type="datetimeFigureOut">
              <a:rPr lang="en-GB" smtClean="0"/>
              <a:t>02/07/2021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3D5806-CD15-4AA8-BEC3-430868CDA8C8}" type="slidenum">
              <a:rPr lang="en-GB" smtClean="0"/>
              <a:t>‹#›</a:t>
            </a:fld>
            <a:endParaRPr lang="en-GB"/>
          </a:p>
        </p:txBody>
      </p:sp>
      <p:sp>
        <p:nvSpPr>
          <p:cNvPr id="12" name="Picture Placeholder 10"/>
          <p:cNvSpPr>
            <a:spLocks noGrp="1"/>
          </p:cNvSpPr>
          <p:nvPr>
            <p:ph type="pic" sz="quarter" idx="13"/>
          </p:nvPr>
        </p:nvSpPr>
        <p:spPr>
          <a:xfrm>
            <a:off x="1562100" y="1851025"/>
            <a:ext cx="2781300" cy="3101975"/>
          </a:xfrm>
        </p:spPr>
        <p:txBody>
          <a:bodyPr/>
          <a:lstStyle/>
          <a:p>
            <a:r>
              <a:rPr lang="en-US" smtClean="0"/>
              <a:t>Click icon to add picture</a:t>
            </a:r>
            <a:endParaRPr lang="en-GB"/>
          </a:p>
        </p:txBody>
      </p:sp>
    </p:spTree>
    <p:extLst>
      <p:ext uri="{BB962C8B-B14F-4D97-AF65-F5344CB8AC3E}">
        <p14:creationId xmlns:p14="http://schemas.microsoft.com/office/powerpoint/2010/main" val="28867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8164" y="1371600"/>
            <a:ext cx="7062424" cy="2328861"/>
          </a:xfrm>
        </p:spPr>
        <p:txBody>
          <a:bodyPr anchor="b">
            <a:normAutofit/>
          </a:bodyPr>
          <a:lstStyle>
            <a:lvl1pPr>
              <a:defRPr sz="4000"/>
            </a:lvl1pPr>
          </a:lstStyle>
          <a:p>
            <a:r>
              <a:rPr lang="en-US" smtClean="0"/>
              <a:t>Click to edit Master title style</a:t>
            </a:r>
            <a:endParaRPr lang="en-GB" dirty="0"/>
          </a:p>
        </p:txBody>
      </p:sp>
      <p:sp>
        <p:nvSpPr>
          <p:cNvPr id="3" name="Text Placeholder 2"/>
          <p:cNvSpPr>
            <a:spLocks noGrp="1"/>
          </p:cNvSpPr>
          <p:nvPr>
            <p:ph type="body" idx="1"/>
          </p:nvPr>
        </p:nvSpPr>
        <p:spPr>
          <a:xfrm>
            <a:off x="1448164" y="3810000"/>
            <a:ext cx="7062424" cy="2279651"/>
          </a:xfrm>
        </p:spPr>
        <p:txBody>
          <a:bodyPr/>
          <a:lstStyle>
            <a:lvl1pPr marL="0" indent="0">
              <a:buNone/>
              <a:defRPr sz="1800">
                <a:solidFill>
                  <a:schemeClr val="tx2"/>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8667AAF-2F19-4F8E-86F0-32010C0617A3}" type="datetimeFigureOut">
              <a:rPr lang="en-GB" smtClean="0"/>
              <a:t>02/07/2021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3D5806-CD15-4AA8-BEC3-430868CDA8C8}" type="slidenum">
              <a:rPr lang="en-GB" smtClean="0"/>
              <a:t>‹#›</a:t>
            </a:fld>
            <a:endParaRPr lang="en-GB"/>
          </a:p>
        </p:txBody>
      </p:sp>
    </p:spTree>
    <p:extLst>
      <p:ext uri="{BB962C8B-B14F-4D97-AF65-F5344CB8AC3E}">
        <p14:creationId xmlns:p14="http://schemas.microsoft.com/office/powerpoint/2010/main" val="3875517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8667AAF-2F19-4F8E-86F0-32010C0617A3}" type="datetimeFigureOut">
              <a:rPr lang="en-GB" smtClean="0"/>
              <a:t>02/07/2021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93D5806-CD15-4AA8-BEC3-430868CDA8C8}" type="slidenum">
              <a:rPr lang="en-GB" smtClean="0"/>
              <a:t>‹#›</a:t>
            </a:fld>
            <a:endParaRPr lang="en-GB"/>
          </a:p>
        </p:txBody>
      </p:sp>
    </p:spTree>
    <p:extLst>
      <p:ext uri="{BB962C8B-B14F-4D97-AF65-F5344CB8AC3E}">
        <p14:creationId xmlns:p14="http://schemas.microsoft.com/office/powerpoint/2010/main" val="1810568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667AAF-2F19-4F8E-86F0-32010C0617A3}" type="datetimeFigureOut">
              <a:rPr lang="en-GB" smtClean="0"/>
              <a:t>02/07/2021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93D5806-CD15-4AA8-BEC3-430868CDA8C8}" type="slidenum">
              <a:rPr lang="en-GB" smtClean="0"/>
              <a:t>‹#›</a:t>
            </a:fld>
            <a:endParaRPr lang="en-GB"/>
          </a:p>
        </p:txBody>
      </p:sp>
    </p:spTree>
    <p:extLst>
      <p:ext uri="{BB962C8B-B14F-4D97-AF65-F5344CB8AC3E}">
        <p14:creationId xmlns:p14="http://schemas.microsoft.com/office/powerpoint/2010/main" val="3887073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C74A9BA-27A6-48FB-8297-8DC0E2D3FBFD}"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863358"/>
      </p:ext>
    </p:extLst>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429B25-CF73-496B-A470-1E9EFE6FBB7A}"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74296114"/>
      </p:ext>
    </p:extLst>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06E95C6-2ABD-4B82-886F-9CCD04DC7312}"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37366649"/>
      </p:ext>
    </p:extLst>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9A54E01-B2E9-48C5-A6A3-FF432F3D1584}"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78525204"/>
      </p:ext>
    </p:extLst>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0265B9-238A-4B65-BEA9-62A918FC2FC8}"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23601803"/>
      </p:ext>
    </p:extLst>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6014449-8E45-4098-ABC9-4F12C54C779A}"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290773379"/>
      </p:ext>
    </p:extLst>
  </p:cSld>
  <p:clrMapOvr>
    <a:masterClrMapping/>
  </p:clrMapOvr>
  <p:transition spd="slow">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19D3D62-5F06-4B62-86CA-9E20D607C142}"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88733877"/>
      </p:ext>
    </p:extLst>
  </p:cSld>
  <p:clrMapOvr>
    <a:masterClrMapping/>
  </p:clrMapOvr>
  <p:transition spd="slow">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A4CCF56-5BA8-4DB5-8F22-3F25F098ABA1}"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0546647"/>
      </p:ext>
    </p:extLst>
  </p:cSld>
  <p:clrMapOvr>
    <a:masterClrMapping/>
  </p:clrMapOvr>
  <p:transition spd="slow">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62799B-A273-4AF7-B990-17DBB3A5B635}"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04279155"/>
      </p:ext>
    </p:extLst>
  </p:cSld>
  <p:clrMapOvr>
    <a:masterClrMapping/>
  </p:clrMapOvr>
  <p:transition spd="slow">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8393400-FC76-4F9D-B697-995DE393137D}"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71235919"/>
      </p:ext>
    </p:extLst>
  </p:cSld>
  <p:clrMapOvr>
    <a:masterClrMapping/>
  </p:clrMapOvr>
  <p:transition spd="slow">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0A5E33-9788-4B0B-8D41-410829BF4B36}"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17245242"/>
      </p:ext>
    </p:extLst>
  </p:cSld>
  <p:clrMapOvr>
    <a:masterClrMapping/>
  </p:clrMapOvr>
  <p:transition spd="slow">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C74A9BA-27A6-48FB-8297-8DC0E2D3FBFD}"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55231920"/>
      </p:ext>
    </p:extLst>
  </p:cSld>
  <p:clrMapOvr>
    <a:masterClrMapping/>
  </p:clrMapOvr>
  <p:transition spd="slow">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429B25-CF73-496B-A470-1E9EFE6FBB7A}"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41149170"/>
      </p:ext>
    </p:extLst>
  </p:cSld>
  <p:clrMapOvr>
    <a:masterClrMapping/>
  </p:clrMapOvr>
  <p:transition spd="slow">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06E95C6-2ABD-4B82-886F-9CCD04DC7312}"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53682863"/>
      </p:ext>
    </p:extLst>
  </p:cSld>
  <p:clrMapOvr>
    <a:masterClrMapping/>
  </p:clrMapOvr>
  <p:transition spd="slow">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9A54E01-B2E9-48C5-A6A3-FF432F3D1584}"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21670632"/>
      </p:ext>
    </p:extLst>
  </p:cSld>
  <p:clrMapOvr>
    <a:masterClrMapping/>
  </p:clrMapOvr>
  <p:transition spd="slow">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0265B9-238A-4B65-BEA9-62A918FC2FC8}"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72164704"/>
      </p:ext>
    </p:extLst>
  </p:cSld>
  <p:clrMapOvr>
    <a:masterClrMapping/>
  </p:clrMapOvr>
  <p:transition spd="slow">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6014449-8E45-4098-ABC9-4F12C54C779A}"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77339020"/>
      </p:ext>
    </p:extLst>
  </p:cSld>
  <p:clrMapOvr>
    <a:masterClrMapping/>
  </p:clrMapOvr>
  <p:transition spd="slow">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19D3D62-5F06-4B62-86CA-9E20D607C142}"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69347333"/>
      </p:ext>
    </p:extLst>
  </p:cSld>
  <p:clrMapOvr>
    <a:masterClrMapping/>
  </p:clrMapOvr>
  <p:transition spd="slow">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A4CCF56-5BA8-4DB5-8F22-3F25F098ABA1}"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128150759"/>
      </p:ext>
    </p:extLst>
  </p:cSld>
  <p:clrMapOvr>
    <a:masterClrMapping/>
  </p:clrMapOvr>
  <p:transition spd="slow">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62799B-A273-4AF7-B990-17DBB3A5B635}"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96957188"/>
      </p:ext>
    </p:extLst>
  </p:cSld>
  <p:clrMapOvr>
    <a:masterClrMapping/>
  </p:clrMapOvr>
  <p:transition spd="slow">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8393400-FC76-4F9D-B697-995DE393137D}"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289978"/>
      </p:ext>
    </p:extLst>
  </p:cSld>
  <p:clrMapOvr>
    <a:masterClrMapping/>
  </p:clrMapOvr>
  <p:transition spd="slow">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0A5E33-9788-4B0B-8D41-410829BF4B36}"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39221140"/>
      </p:ext>
    </p:extLst>
  </p:cSld>
  <p:clrMapOvr>
    <a:masterClrMapping/>
  </p:clrMapOvr>
  <p:transition spd="slow">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C74A9BA-27A6-48FB-8297-8DC0E2D3FBFD}"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08126219"/>
      </p:ext>
    </p:extLst>
  </p:cSld>
  <p:clrMapOvr>
    <a:masterClrMapping/>
  </p:clrMapOvr>
  <p:transition spd="slow">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429B25-CF73-496B-A470-1E9EFE6FBB7A}"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88056714"/>
      </p:ext>
    </p:extLst>
  </p:cSld>
  <p:clrMapOvr>
    <a:masterClrMapping/>
  </p:clrMapOvr>
  <p:transition spd="slow">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06E95C6-2ABD-4B82-886F-9CCD04DC7312}"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5008200"/>
      </p:ext>
    </p:extLst>
  </p:cSld>
  <p:clrMapOvr>
    <a:masterClrMapping/>
  </p:clrMapOvr>
  <p:transition spd="slow">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9A54E01-B2E9-48C5-A6A3-FF432F3D1584}"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69443149"/>
      </p:ext>
    </p:extLst>
  </p:cSld>
  <p:clrMapOvr>
    <a:masterClrMapping/>
  </p:clrMapOvr>
  <p:transition spd="slow">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0265B9-238A-4B65-BEA9-62A918FC2FC8}"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501735732"/>
      </p:ext>
    </p:extLst>
  </p:cSld>
  <p:clrMapOvr>
    <a:masterClrMapping/>
  </p:clrMapOvr>
  <p:transition spd="slow">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6014449-8E45-4098-ABC9-4F12C54C779A}"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06947703"/>
      </p:ext>
    </p:extLst>
  </p:cSld>
  <p:clrMapOvr>
    <a:masterClrMapping/>
  </p:clrMapOvr>
  <p:transition spd="slow">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19D3D62-5F06-4B62-86CA-9E20D607C142}"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57471382"/>
      </p:ext>
    </p:extLst>
  </p:cSld>
  <p:clrMapOvr>
    <a:masterClrMapping/>
  </p:clrMapOvr>
  <p:transition spd="slow">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A4CCF56-5BA8-4DB5-8F22-3F25F098ABA1}"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20368189"/>
      </p:ext>
    </p:extLst>
  </p:cSld>
  <p:clrMapOvr>
    <a:masterClrMapping/>
  </p:clrMapOvr>
  <p:transition spd="slow">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62799B-A273-4AF7-B990-17DBB3A5B635}"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84890959"/>
      </p:ext>
    </p:extLst>
  </p:cSld>
  <p:clrMapOvr>
    <a:masterClrMapping/>
  </p:clrMapOvr>
  <p:transition spd="slow">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8393400-FC76-4F9D-B697-995DE393137D}"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14582146"/>
      </p:ext>
    </p:extLst>
  </p:cSld>
  <p:clrMapOvr>
    <a:masterClrMapping/>
  </p:clrMapOvr>
  <p:transition spd="slow">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0A5E33-9788-4B0B-8D41-410829BF4B36}"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24769118"/>
      </p:ext>
    </p:extLst>
  </p:cSld>
  <p:clrMapOvr>
    <a:masterClrMapping/>
  </p:clrMapOvr>
  <p:transition spd="slow">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C74A9BA-27A6-48FB-8297-8DC0E2D3FBFD}"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05170204"/>
      </p:ext>
    </p:extLst>
  </p:cSld>
  <p:clrMapOvr>
    <a:masterClrMapping/>
  </p:clrMapOvr>
  <p:transition spd="slow">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429B25-CF73-496B-A470-1E9EFE6FBB7A}"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54734726"/>
      </p:ext>
    </p:extLst>
  </p:cSld>
  <p:clrMapOvr>
    <a:masterClrMapping/>
  </p:clrMapOvr>
  <p:transition spd="slow">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06E95C6-2ABD-4B82-886F-9CCD04DC7312}"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00077091"/>
      </p:ext>
    </p:extLst>
  </p:cSld>
  <p:clrMapOvr>
    <a:masterClrMapping/>
  </p:clrMapOvr>
  <p:transition spd="slow">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9A54E01-B2E9-48C5-A6A3-FF432F3D1584}"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33589784"/>
      </p:ext>
    </p:extLst>
  </p:cSld>
  <p:clrMapOvr>
    <a:masterClrMapping/>
  </p:clrMapOvr>
  <p:transition spd="slow">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0265B9-238A-4B65-BEA9-62A918FC2FC8}"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534415569"/>
      </p:ext>
    </p:extLst>
  </p:cSld>
  <p:clrMapOvr>
    <a:masterClrMapping/>
  </p:clrMapOvr>
  <p:transition spd="slow">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6014449-8E45-4098-ABC9-4F12C54C779A}"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38888649"/>
      </p:ext>
    </p:extLst>
  </p:cSld>
  <p:clrMapOvr>
    <a:masterClrMapping/>
  </p:clrMapOvr>
  <p:transition spd="slow">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19D3D62-5F06-4B62-86CA-9E20D607C142}"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86625455"/>
      </p:ext>
    </p:extLst>
  </p:cSld>
  <p:clrMapOvr>
    <a:masterClrMapping/>
  </p:clrMapOvr>
  <p:transition spd="slow">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A4CCF56-5BA8-4DB5-8F22-3F25F098ABA1}"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367114171"/>
      </p:ext>
    </p:extLst>
  </p:cSld>
  <p:clrMapOvr>
    <a:masterClrMapping/>
  </p:clrMapOvr>
  <p:transition spd="slow">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62799B-A273-4AF7-B990-17DBB3A5B635}"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743296"/>
      </p:ext>
    </p:extLst>
  </p:cSld>
  <p:clrMapOvr>
    <a:masterClrMapping/>
  </p:clrMapOvr>
  <p:transition spd="slow">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8393400-FC76-4F9D-B697-995DE393137D}"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40691597"/>
      </p:ext>
    </p:extLst>
  </p:cSld>
  <p:clrMapOvr>
    <a:masterClrMapping/>
  </p:clrMapOvr>
  <p:transition spd="slow">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0A5E33-9788-4B0B-8D41-410829BF4B36}"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36675461"/>
      </p:ext>
    </p:extLst>
  </p:cSld>
  <p:clrMapOvr>
    <a:masterClrMapping/>
  </p:clrMapOvr>
  <p:transition spd="slow">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C74A9BA-27A6-48FB-8297-8DC0E2D3FBFD}"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27451342"/>
      </p:ext>
    </p:extLst>
  </p:cSld>
  <p:clrMapOvr>
    <a:masterClrMapping/>
  </p:clrMapOvr>
  <p:transition spd="slow">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429B25-CF73-496B-A470-1E9EFE6FBB7A}"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47410541"/>
      </p:ext>
    </p:extLst>
  </p:cSld>
  <p:clrMapOvr>
    <a:masterClrMapping/>
  </p:clrMapOvr>
  <p:transition spd="slow">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06E95C6-2ABD-4B82-886F-9CCD04DC7312}"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50494089"/>
      </p:ext>
    </p:extLst>
  </p:cSld>
  <p:clrMapOvr>
    <a:masterClrMapping/>
  </p:clrMapOvr>
  <p:transition spd="slow">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9A54E01-B2E9-48C5-A6A3-FF432F3D1584}"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64481709"/>
      </p:ext>
    </p:extLst>
  </p:cSld>
  <p:clrMapOvr>
    <a:masterClrMapping/>
  </p:clrMapOvr>
  <p:transition spd="slow">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0265B9-238A-4B65-BEA9-62A918FC2FC8}"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92531357"/>
      </p:ext>
    </p:extLst>
  </p:cSld>
  <p:clrMapOvr>
    <a:masterClrMapping/>
  </p:clrMapOvr>
  <p:transition spd="slow">
    <p:fad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6014449-8E45-4098-ABC9-4F12C54C779A}"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9418837"/>
      </p:ext>
    </p:extLst>
  </p:cSld>
  <p:clrMapOvr>
    <a:masterClrMapping/>
  </p:clrMapOvr>
  <p:transition spd="slow">
    <p:fade/>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19D3D62-5F06-4B62-86CA-9E20D607C142}"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7683664"/>
      </p:ext>
    </p:extLst>
  </p:cSld>
  <p:clrMapOvr>
    <a:masterClrMapping/>
  </p:clrMapOvr>
  <p:transition spd="slow">
    <p:fade/>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A4CCF56-5BA8-4DB5-8F22-3F25F098ABA1}"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42548"/>
      </p:ext>
    </p:extLst>
  </p:cSld>
  <p:clrMapOvr>
    <a:masterClrMapping/>
  </p:clrMapOvr>
  <p:transition spd="slow">
    <p:fade/>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62799B-A273-4AF7-B990-17DBB3A5B635}"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87752777"/>
      </p:ext>
    </p:extLst>
  </p:cSld>
  <p:clrMapOvr>
    <a:masterClrMapping/>
  </p:clrMapOvr>
  <p:transition spd="slow">
    <p:fade/>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8393400-FC76-4F9D-B697-995DE393137D}"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93883297"/>
      </p:ext>
    </p:extLst>
  </p:cSld>
  <p:clrMapOvr>
    <a:masterClrMapping/>
  </p:clrMapOvr>
  <p:transition spd="slow">
    <p:fade/>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0A5E33-9788-4B0B-8D41-410829BF4B36}"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4124573"/>
      </p:ext>
    </p:extLst>
  </p:cSld>
  <p:clrMapOvr>
    <a:masterClrMapping/>
  </p:clrMapOvr>
  <p:transition spd="slow">
    <p:fade/>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C74A9BA-27A6-48FB-8297-8DC0E2D3FBFD}"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53052284"/>
      </p:ext>
    </p:extLst>
  </p:cSld>
  <p:clrMapOvr>
    <a:masterClrMapping/>
  </p:clrMapOvr>
  <p:transition spd="slow">
    <p:fade/>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429B25-CF73-496B-A470-1E9EFE6FBB7A}"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54397767"/>
      </p:ext>
    </p:extLst>
  </p:cSld>
  <p:clrMapOvr>
    <a:masterClrMapping/>
  </p:clrMapOvr>
  <p:transition spd="slow">
    <p:fade/>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06E95C6-2ABD-4B82-886F-9CCD04DC7312}"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02366890"/>
      </p:ext>
    </p:extLst>
  </p:cSld>
  <p:clrMapOvr>
    <a:masterClrMapping/>
  </p:clrMapOvr>
  <p:transition spd="slow">
    <p:fade/>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9A54E01-B2E9-48C5-A6A3-FF432F3D1584}"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6928868"/>
      </p:ext>
    </p:extLst>
  </p:cSld>
  <p:clrMapOvr>
    <a:masterClrMapping/>
  </p:clrMapOvr>
  <p:transition spd="slow">
    <p:fade/>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0265B9-238A-4B65-BEA9-62A918FC2FC8}"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1292364"/>
      </p:ext>
    </p:extLst>
  </p:cSld>
  <p:clrMapOvr>
    <a:masterClrMapping/>
  </p:clrMapOvr>
  <p:transition spd="slow">
    <p:fade/>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6014449-8E45-4098-ABC9-4F12C54C779A}"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5139302"/>
      </p:ext>
    </p:extLst>
  </p:cSld>
  <p:clrMapOvr>
    <a:masterClrMapping/>
  </p:clrMapOvr>
  <p:transition spd="slow">
    <p:fade/>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19D3D62-5F06-4B62-86CA-9E20D607C142}"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7762366"/>
      </p:ext>
    </p:extLst>
  </p:cSld>
  <p:clrMapOvr>
    <a:masterClrMapping/>
  </p:clrMapOvr>
  <p:transition spd="slow">
    <p:fade/>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A4CCF56-5BA8-4DB5-8F22-3F25F098ABA1}"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897416158"/>
      </p:ext>
    </p:extLst>
  </p:cSld>
  <p:clrMapOvr>
    <a:masterClrMapping/>
  </p:clrMapOvr>
  <p:transition spd="slow">
    <p:fade/>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62799B-A273-4AF7-B990-17DBB3A5B635}"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7657052"/>
      </p:ext>
    </p:extLst>
  </p:cSld>
  <p:clrMapOvr>
    <a:masterClrMapping/>
  </p:clrMapOvr>
  <p:transition spd="slow">
    <p:fade/>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8393400-FC76-4F9D-B697-995DE393137D}"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01303317"/>
      </p:ext>
    </p:extLst>
  </p:cSld>
  <p:clrMapOvr>
    <a:masterClrMapping/>
  </p:clrMapOvr>
  <p:transition spd="slow">
    <p:fade/>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0A5E33-9788-4B0B-8D41-410829BF4B36}"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2930846"/>
      </p:ext>
    </p:extLst>
  </p:cSld>
  <p:clrMapOvr>
    <a:masterClrMapping/>
  </p:clrMapOvr>
  <p:transition spd="slow">
    <p:fade/>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C74A9BA-27A6-48FB-8297-8DC0E2D3FBFD}"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5049267"/>
      </p:ext>
    </p:extLst>
  </p:cSld>
  <p:clrMapOvr>
    <a:masterClrMapping/>
  </p:clrMapOvr>
  <p:transition spd="slow">
    <p:fade/>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429B25-CF73-496B-A470-1E9EFE6FBB7A}"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4472140"/>
      </p:ext>
    </p:extLst>
  </p:cSld>
  <p:clrMapOvr>
    <a:masterClrMapping/>
  </p:clrMapOvr>
  <p:transition spd="slow">
    <p:fade/>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06E95C6-2ABD-4B82-886F-9CCD04DC7312}"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5925555"/>
      </p:ext>
    </p:extLst>
  </p:cSld>
  <p:clrMapOvr>
    <a:masterClrMapping/>
  </p:clrMapOvr>
  <p:transition spd="slow">
    <p:fade/>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9A54E01-B2E9-48C5-A6A3-FF432F3D1584}"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4523819"/>
      </p:ext>
    </p:extLst>
  </p:cSld>
  <p:clrMapOvr>
    <a:masterClrMapping/>
  </p:clrMapOvr>
  <p:transition spd="slow">
    <p:fade/>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0265B9-238A-4B65-BEA9-62A918FC2FC8}"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55489460"/>
      </p:ext>
    </p:extLst>
  </p:cSld>
  <p:clrMapOvr>
    <a:masterClrMapping/>
  </p:clrMapOvr>
  <p:transition spd="slow">
    <p:fade/>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6014449-8E45-4098-ABC9-4F12C54C779A}"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350615007"/>
      </p:ext>
    </p:extLst>
  </p:cSld>
  <p:clrMapOvr>
    <a:masterClrMapping/>
  </p:clrMapOvr>
  <p:transition spd="slow">
    <p:fade/>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19D3D62-5F06-4B62-86CA-9E20D607C142}"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193418236"/>
      </p:ext>
    </p:extLst>
  </p:cSld>
  <p:clrMapOvr>
    <a:masterClrMapping/>
  </p:clrMapOvr>
  <p:transition spd="slow">
    <p:fade/>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A4CCF56-5BA8-4DB5-8F22-3F25F098ABA1}"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57504812"/>
      </p:ext>
    </p:extLst>
  </p:cSld>
  <p:clrMapOvr>
    <a:masterClrMapping/>
  </p:clrMapOvr>
  <p:transition spd="slow">
    <p:fade/>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62799B-A273-4AF7-B990-17DBB3A5B635}"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91593005"/>
      </p:ext>
    </p:extLst>
  </p:cSld>
  <p:clrMapOvr>
    <a:masterClrMapping/>
  </p:clrMapOvr>
  <p:transition spd="slow">
    <p:fade/>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8393400-FC76-4F9D-B697-995DE393137D}"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08594038"/>
      </p:ext>
    </p:extLst>
  </p:cSld>
  <p:clrMapOvr>
    <a:masterClrMapping/>
  </p:clrMapOvr>
  <p:transition spd="slow">
    <p:fade/>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0A5E33-9788-4B0B-8D41-410829BF4B36}"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76334473"/>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4.xml"/><Relationship Id="rId3" Type="http://schemas.openxmlformats.org/officeDocument/2006/relationships/slideLayout" Target="../slideLayouts/slideLayout9.xml"/><Relationship Id="rId7" Type="http://schemas.openxmlformats.org/officeDocument/2006/relationships/slideLayout" Target="../slideLayouts/slideLayout13.xml"/><Relationship Id="rId12" Type="http://schemas.openxmlformats.org/officeDocument/2006/relationships/theme" Target="../theme/theme2.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11" Type="http://schemas.openxmlformats.org/officeDocument/2006/relationships/slideLayout" Target="../slideLayouts/slideLayout17.xml"/><Relationship Id="rId5" Type="http://schemas.openxmlformats.org/officeDocument/2006/relationships/slideLayout" Target="../slideLayouts/slideLayout11.xml"/><Relationship Id="rId10" Type="http://schemas.openxmlformats.org/officeDocument/2006/relationships/slideLayout" Target="../slideLayouts/slideLayout16.xml"/><Relationship Id="rId4" Type="http://schemas.openxmlformats.org/officeDocument/2006/relationships/slideLayout" Target="../slideLayouts/slideLayout10.xml"/><Relationship Id="rId9"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3.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theme" Target="../theme/theme4.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7.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theme" Target="../theme/theme5.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8.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theme" Target="../theme/theme6.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69.xml"/><Relationship Id="rId3" Type="http://schemas.openxmlformats.org/officeDocument/2006/relationships/slideLayout" Target="../slideLayouts/slideLayout64.xml"/><Relationship Id="rId7" Type="http://schemas.openxmlformats.org/officeDocument/2006/relationships/slideLayout" Target="../slideLayouts/slideLayout68.xml"/><Relationship Id="rId12" Type="http://schemas.openxmlformats.org/officeDocument/2006/relationships/theme" Target="../theme/theme7.xml"/><Relationship Id="rId2" Type="http://schemas.openxmlformats.org/officeDocument/2006/relationships/slideLayout" Target="../slideLayouts/slideLayout63.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0" Type="http://schemas.openxmlformats.org/officeDocument/2006/relationships/slideLayout" Target="../slideLayouts/slideLayout71.xml"/><Relationship Id="rId4" Type="http://schemas.openxmlformats.org/officeDocument/2006/relationships/slideLayout" Target="../slideLayouts/slideLayout65.xml"/><Relationship Id="rId9" Type="http://schemas.openxmlformats.org/officeDocument/2006/relationships/slideLayout" Target="../slideLayouts/slideLayout7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0.xml"/><Relationship Id="rId3" Type="http://schemas.openxmlformats.org/officeDocument/2006/relationships/slideLayout" Target="../slideLayouts/slideLayout75.xml"/><Relationship Id="rId7" Type="http://schemas.openxmlformats.org/officeDocument/2006/relationships/slideLayout" Target="../slideLayouts/slideLayout79.xml"/><Relationship Id="rId12" Type="http://schemas.openxmlformats.org/officeDocument/2006/relationships/theme" Target="../theme/theme8.xml"/><Relationship Id="rId2" Type="http://schemas.openxmlformats.org/officeDocument/2006/relationships/slideLayout" Target="../slideLayouts/slideLayout74.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slideLayout" Target="../slideLayouts/slideLayout83.xml"/><Relationship Id="rId5" Type="http://schemas.openxmlformats.org/officeDocument/2006/relationships/slideLayout" Target="../slideLayouts/slideLayout77.xml"/><Relationship Id="rId10" Type="http://schemas.openxmlformats.org/officeDocument/2006/relationships/slideLayout" Target="../slideLayouts/slideLayout82.xml"/><Relationship Id="rId4" Type="http://schemas.openxmlformats.org/officeDocument/2006/relationships/slideLayout" Target="../slideLayouts/slideLayout76.xml"/><Relationship Id="rId9" Type="http://schemas.openxmlformats.org/officeDocument/2006/relationships/slideLayout" Target="../slideLayouts/slideLayout8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1584701" y="484377"/>
            <a:ext cx="5974598" cy="5889246"/>
          </a:xfrm>
          <a:prstGeom prst="rect">
            <a:avLst/>
          </a:prstGeom>
        </p:spPr>
      </p:pic>
      <p:sp>
        <p:nvSpPr>
          <p:cNvPr id="2" name="Title Placeholder 1"/>
          <p:cNvSpPr>
            <a:spLocks noGrp="1"/>
          </p:cNvSpPr>
          <p:nvPr>
            <p:ph type="title"/>
          </p:nvPr>
        </p:nvSpPr>
        <p:spPr>
          <a:xfrm>
            <a:off x="1448165" y="365126"/>
            <a:ext cx="6857636" cy="1325563"/>
          </a:xfrm>
          <a:prstGeom prst="rect">
            <a:avLst/>
          </a:prstGeom>
        </p:spPr>
        <p:txBody>
          <a:bodyPr vert="horz" lIns="91440" tIns="45720" rIns="91440" bIns="45720" rtlCol="0" anchor="ctr">
            <a:normAutofit/>
          </a:bodyPr>
          <a:lstStyle/>
          <a:p>
            <a:r>
              <a:rPr lang="en-US" smtClean="0"/>
              <a:t>Click to edit Master title style</a:t>
            </a:r>
            <a:endParaRPr lang="en-GB" dirty="0"/>
          </a:p>
        </p:txBody>
      </p:sp>
      <p:sp>
        <p:nvSpPr>
          <p:cNvPr id="3" name="Text Placeholder 2"/>
          <p:cNvSpPr>
            <a:spLocks noGrp="1"/>
          </p:cNvSpPr>
          <p:nvPr>
            <p:ph type="body" idx="1"/>
          </p:nvPr>
        </p:nvSpPr>
        <p:spPr>
          <a:xfrm>
            <a:off x="1448165" y="1825625"/>
            <a:ext cx="6857636" cy="4351338"/>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1448164" y="6287562"/>
            <a:ext cx="1580786" cy="280755"/>
          </a:xfrm>
          <a:prstGeom prst="rect">
            <a:avLst/>
          </a:prstGeom>
        </p:spPr>
        <p:txBody>
          <a:bodyPr vert="horz" lIns="91440" tIns="45720" rIns="91440" bIns="45720" rtlCol="0" anchor="ctr"/>
          <a:lstStyle>
            <a:lvl1pPr algn="l">
              <a:defRPr sz="900">
                <a:solidFill>
                  <a:schemeClr val="tx2"/>
                </a:solidFill>
              </a:defRPr>
            </a:lvl1pPr>
          </a:lstStyle>
          <a:p>
            <a:fld id="{28667AAF-2F19-4F8E-86F0-32010C0617A3}" type="datetimeFigureOut">
              <a:rPr lang="en-GB" smtClean="0"/>
              <a:pPr/>
              <a:t>02/07/2021</a:t>
            </a:fld>
            <a:endParaRPr lang="en-GB" dirty="0"/>
          </a:p>
        </p:txBody>
      </p:sp>
      <p:sp>
        <p:nvSpPr>
          <p:cNvPr id="5" name="Footer Placeholder 4"/>
          <p:cNvSpPr>
            <a:spLocks noGrp="1"/>
          </p:cNvSpPr>
          <p:nvPr>
            <p:ph type="ftr" sz="quarter" idx="3"/>
          </p:nvPr>
        </p:nvSpPr>
        <p:spPr>
          <a:xfrm>
            <a:off x="3028950" y="6287562"/>
            <a:ext cx="5276850" cy="280755"/>
          </a:xfrm>
          <a:prstGeom prst="rect">
            <a:avLst/>
          </a:prstGeom>
        </p:spPr>
        <p:txBody>
          <a:bodyPr vert="horz" lIns="91440" tIns="45720" rIns="91440" bIns="45720" rtlCol="0" anchor="ctr"/>
          <a:lstStyle>
            <a:lvl1pPr algn="r">
              <a:defRPr sz="900">
                <a:solidFill>
                  <a:schemeClr val="tx2"/>
                </a:solidFill>
              </a:defRPr>
            </a:lvl1pPr>
          </a:lstStyle>
          <a:p>
            <a:endParaRPr lang="en-GB" dirty="0"/>
          </a:p>
        </p:txBody>
      </p:sp>
      <p:sp>
        <p:nvSpPr>
          <p:cNvPr id="6" name="Slide Number Placeholder 5"/>
          <p:cNvSpPr>
            <a:spLocks noGrp="1"/>
          </p:cNvSpPr>
          <p:nvPr>
            <p:ph type="sldNum" sz="quarter" idx="4"/>
          </p:nvPr>
        </p:nvSpPr>
        <p:spPr>
          <a:xfrm>
            <a:off x="8305800" y="6287562"/>
            <a:ext cx="609599" cy="280755"/>
          </a:xfrm>
          <a:prstGeom prst="rect">
            <a:avLst/>
          </a:prstGeom>
        </p:spPr>
        <p:txBody>
          <a:bodyPr vert="horz" lIns="91440" tIns="45720" rIns="91440" bIns="45720" rtlCol="0" anchor="ctr"/>
          <a:lstStyle>
            <a:lvl1pPr algn="r">
              <a:defRPr sz="900">
                <a:solidFill>
                  <a:schemeClr val="tx2"/>
                </a:solidFill>
              </a:defRPr>
            </a:lvl1pPr>
          </a:lstStyle>
          <a:p>
            <a:fld id="{C93D5806-CD15-4AA8-BEC3-430868CDA8C8}" type="slidenum">
              <a:rPr lang="en-GB" smtClean="0"/>
              <a:pPr/>
              <a:t>‹#›</a:t>
            </a:fld>
            <a:endParaRPr lang="en-GB" dirty="0"/>
          </a:p>
        </p:txBody>
      </p:sp>
      <p:sp>
        <p:nvSpPr>
          <p:cNvPr id="9" name="Rectangle 8"/>
          <p:cNvSpPr/>
          <p:nvPr userDrawn="1"/>
        </p:nvSpPr>
        <p:spPr>
          <a:xfrm>
            <a:off x="0" y="0"/>
            <a:ext cx="9144000" cy="180000"/>
          </a:xfrm>
          <a:prstGeom prst="rect">
            <a:avLst/>
          </a:prstGeom>
          <a:solidFill>
            <a:srgbClr val="CD202C"/>
          </a:solidFill>
          <a:ln>
            <a:solidFill>
              <a:srgbClr val="CD202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a:off x="251520" y="5491333"/>
            <a:ext cx="936104" cy="1076983"/>
          </a:xfrm>
          <a:prstGeom prst="rect">
            <a:avLst/>
          </a:prstGeom>
        </p:spPr>
      </p:pic>
    </p:spTree>
    <p:extLst>
      <p:ext uri="{BB962C8B-B14F-4D97-AF65-F5344CB8AC3E}">
        <p14:creationId xmlns:p14="http://schemas.microsoft.com/office/powerpoint/2010/main" val="19946134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 id="2147483651" r:id="rId4"/>
    <p:sldLayoutId id="2147483654" r:id="rId5"/>
    <p:sldLayoutId id="2147483655" r:id="rId6"/>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l" defTabSz="685800" rtl="0" eaLnBrk="1" latinLnBrk="0" hangingPunct="1">
        <a:lnSpc>
          <a:spcPct val="100000"/>
        </a:lnSpc>
        <a:spcBef>
          <a:spcPct val="0"/>
        </a:spcBef>
        <a:buNone/>
        <a:defRPr sz="3600" kern="1200">
          <a:solidFill>
            <a:schemeClr val="tx2"/>
          </a:solidFill>
          <a:latin typeface="+mj-lt"/>
          <a:ea typeface="+mj-ea"/>
          <a:cs typeface="+mj-cs"/>
        </a:defRPr>
      </a:lvl1pPr>
    </p:titleStyle>
    <p:bodyStyle>
      <a:lvl1pPr marL="266700" indent="-266700" algn="l" defTabSz="685800" rtl="0" eaLnBrk="1" latinLnBrk="0" hangingPunct="1">
        <a:lnSpc>
          <a:spcPct val="100000"/>
        </a:lnSpc>
        <a:spcBef>
          <a:spcPts val="1200"/>
        </a:spcBef>
        <a:buFont typeface="Arial" panose="020B0604020202020204" pitchFamily="34" charset="0"/>
        <a:buChar char="•"/>
        <a:defRPr sz="2000" kern="1200">
          <a:solidFill>
            <a:schemeClr val="tx2"/>
          </a:solidFill>
          <a:latin typeface="+mn-lt"/>
          <a:ea typeface="+mn-ea"/>
          <a:cs typeface="+mn-cs"/>
        </a:defRPr>
      </a:lvl1pPr>
      <a:lvl2pPr marL="514350" indent="-171450" algn="l" defTabSz="685800" rtl="0" eaLnBrk="1" latinLnBrk="0" hangingPunct="1">
        <a:lnSpc>
          <a:spcPct val="100000"/>
        </a:lnSpc>
        <a:spcBef>
          <a:spcPts val="1200"/>
        </a:spcBef>
        <a:buFont typeface="Arial" panose="020B0604020202020204" pitchFamily="34" charset="0"/>
        <a:buChar char="•"/>
        <a:defRPr sz="1800" kern="1200">
          <a:solidFill>
            <a:schemeClr val="tx2"/>
          </a:solidFill>
          <a:latin typeface="+mn-lt"/>
          <a:ea typeface="+mn-ea"/>
          <a:cs typeface="+mn-cs"/>
        </a:defRPr>
      </a:lvl2pPr>
      <a:lvl3pPr marL="857250" indent="-171450" algn="l" defTabSz="685800" rtl="0" eaLnBrk="1" latinLnBrk="0" hangingPunct="1">
        <a:lnSpc>
          <a:spcPct val="100000"/>
        </a:lnSpc>
        <a:spcBef>
          <a:spcPts val="1200"/>
        </a:spcBef>
        <a:buFont typeface="Arial" panose="020B0604020202020204" pitchFamily="34" charset="0"/>
        <a:buChar char="•"/>
        <a:defRPr sz="1600" kern="1200">
          <a:solidFill>
            <a:schemeClr val="tx2"/>
          </a:solidFill>
          <a:latin typeface="+mn-lt"/>
          <a:ea typeface="+mn-ea"/>
          <a:cs typeface="+mn-cs"/>
        </a:defRPr>
      </a:lvl3pPr>
      <a:lvl4pPr marL="1200150" indent="-171450" algn="l" defTabSz="685800" rtl="0" eaLnBrk="1" latinLnBrk="0" hangingPunct="1">
        <a:lnSpc>
          <a:spcPct val="100000"/>
        </a:lnSpc>
        <a:spcBef>
          <a:spcPts val="1200"/>
        </a:spcBef>
        <a:buFont typeface="Arial" panose="020B0604020202020204" pitchFamily="34" charset="0"/>
        <a:buChar char="•"/>
        <a:defRPr sz="1400" kern="1200">
          <a:solidFill>
            <a:schemeClr val="tx2"/>
          </a:solidFill>
          <a:latin typeface="+mn-lt"/>
          <a:ea typeface="+mn-ea"/>
          <a:cs typeface="+mn-cs"/>
        </a:defRPr>
      </a:lvl4pPr>
      <a:lvl5pPr marL="1543050" indent="-171450" algn="l" defTabSz="685800" rtl="0" eaLnBrk="1" latinLnBrk="0" hangingPunct="1">
        <a:lnSpc>
          <a:spcPct val="100000"/>
        </a:lnSpc>
        <a:spcBef>
          <a:spcPts val="1200"/>
        </a:spcBef>
        <a:buFont typeface="Arial" panose="020B0604020202020204" pitchFamily="34" charset="0"/>
        <a:buChar char="•"/>
        <a:defRPr sz="12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674B5EF-1CF5-4462-BD3D-3216525D552E}"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22596140"/>
      </p:ext>
    </p:extLst>
  </p:cSld>
  <p:clrMap bg1="lt1" tx1="dk1" bg2="lt2" tx2="dk2" accent1="accent1" accent2="accent2" accent3="accent3" accent4="accent4" accent5="accent5" accent6="accent6" hlink="hlink" folHlink="folHlink"/>
  <p:sldLayoutIdLst>
    <p:sldLayoutId id="2147483658" r:id="rId1"/>
    <p:sldLayoutId id="2147483659" r:id="rId2"/>
    <p:sldLayoutId id="2147483660" r:id="rId3"/>
    <p:sldLayoutId id="2147483661" r:id="rId4"/>
    <p:sldLayoutId id="2147483662" r:id="rId5"/>
    <p:sldLayoutId id="2147483663" r:id="rId6"/>
    <p:sldLayoutId id="2147483664" r:id="rId7"/>
    <p:sldLayoutId id="2147483665" r:id="rId8"/>
    <p:sldLayoutId id="2147483666" r:id="rId9"/>
    <p:sldLayoutId id="2147483667" r:id="rId10"/>
    <p:sldLayoutId id="2147483668" r:id="rId11"/>
  </p:sldLayoutIdLst>
  <p:transition spd="slow">
    <p:fade/>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674B5EF-1CF5-4462-BD3D-3216525D552E}"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38234618"/>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p:transition spd="slow">
    <p:fade/>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674B5EF-1CF5-4462-BD3D-3216525D552E}"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74382133"/>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transition spd="slow">
    <p:fade/>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674B5EF-1CF5-4462-BD3D-3216525D552E}"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94429827"/>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Lst>
  <p:transition spd="slow">
    <p:fade/>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674B5EF-1CF5-4462-BD3D-3216525D552E}"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28798278"/>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ransition spd="slow">
    <p:fade/>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674B5EF-1CF5-4462-BD3D-3216525D552E}"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01870716"/>
      </p:ext>
    </p:extLst>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Lst>
  <p:transition spd="slow">
    <p:fade/>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674B5EF-1CF5-4462-BD3D-3216525D552E}" type="slidenum">
              <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650993876"/>
      </p:ext>
    </p:extLst>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Lst>
  <p:transition spd="slow">
    <p:fade/>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loom.com/share/fc33bd659a9648b79b3daa56ae8ed9f4"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slideLayout" Target="../slideLayouts/slideLayout8.xml"/><Relationship Id="rId7" Type="http://schemas.openxmlformats.org/officeDocument/2006/relationships/image" Target="../media/image10.jpe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9.xml"/><Relationship Id="rId7" Type="http://schemas.openxmlformats.org/officeDocument/2006/relationships/image" Target="../media/image11.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30.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1.png"/><Relationship Id="rId5" Type="http://schemas.openxmlformats.org/officeDocument/2006/relationships/image" Target="../media/image16.png"/><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slideLayout" Target="../slideLayouts/slideLayout41.xml"/><Relationship Id="rId7" Type="http://schemas.openxmlformats.org/officeDocument/2006/relationships/image" Target="../media/image19.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8.png"/><Relationship Id="rId11" Type="http://schemas.openxmlformats.org/officeDocument/2006/relationships/image" Target="../media/image11.png"/><Relationship Id="rId5" Type="http://schemas.openxmlformats.org/officeDocument/2006/relationships/image" Target="../media/image17.jpeg"/><Relationship Id="rId10" Type="http://schemas.openxmlformats.org/officeDocument/2006/relationships/image" Target="../media/image22.png"/><Relationship Id="rId4" Type="http://schemas.openxmlformats.org/officeDocument/2006/relationships/notesSlide" Target="../notesSlides/notesSlide1.xml"/><Relationship Id="rId9"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5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1.png"/><Relationship Id="rId5" Type="http://schemas.openxmlformats.org/officeDocument/2006/relationships/image" Target="../media/image24.jpeg"/><Relationship Id="rId4" Type="http://schemas.openxmlformats.org/officeDocument/2006/relationships/image" Target="../media/image23.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63.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1.png"/><Relationship Id="rId5" Type="http://schemas.openxmlformats.org/officeDocument/2006/relationships/image" Target="../media/image26.jpeg"/><Relationship Id="rId4" Type="http://schemas.openxmlformats.org/officeDocument/2006/relationships/image" Target="../media/image25.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4.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11.png"/><Relationship Id="rId4" Type="http://schemas.openxmlformats.org/officeDocument/2006/relationships/image" Target="../media/image27.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4.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1.png"/><Relationship Id="rId5" Type="http://schemas.openxmlformats.org/officeDocument/2006/relationships/image" Target="../media/image29.png"/><Relationship Id="rId4" Type="http://schemas.openxmlformats.org/officeDocument/2006/relationships/image" Target="../media/image28.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4.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1.png"/><Relationship Id="rId5" Type="http://schemas.openxmlformats.org/officeDocument/2006/relationships/image" Target="../media/image31.jpeg"/><Relationship Id="rId4" Type="http://schemas.openxmlformats.org/officeDocument/2006/relationships/image" Target="../media/image3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4.xml"/><Relationship Id="rId7" Type="http://schemas.openxmlformats.org/officeDocument/2006/relationships/image" Target="../media/image11.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34.jpeg"/><Relationship Id="rId5" Type="http://schemas.openxmlformats.org/officeDocument/2006/relationships/image" Target="../media/image33.png"/><Relationship Id="rId4" Type="http://schemas.openxmlformats.org/officeDocument/2006/relationships/image" Target="../media/image32.jpeg"/></Relationships>
</file>

<file path=ppt/slides/_rels/slide15.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slideLayout" Target="../slideLayouts/slideLayout74.xml"/><Relationship Id="rId7" Type="http://schemas.openxmlformats.org/officeDocument/2006/relationships/image" Target="../media/image38.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37.png"/><Relationship Id="rId5" Type="http://schemas.openxmlformats.org/officeDocument/2006/relationships/image" Target="../media/image36.jpeg"/><Relationship Id="rId4" Type="http://schemas.openxmlformats.org/officeDocument/2006/relationships/image" Target="../media/image35.jpeg"/><Relationship Id="rId9" Type="http://schemas.openxmlformats.org/officeDocument/2006/relationships/image" Target="../media/image11.png"/></Relationships>
</file>

<file path=ppt/slides/_rels/slide16.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slideLayout" Target="../slideLayouts/slideLayout74.xml"/><Relationship Id="rId7" Type="http://schemas.openxmlformats.org/officeDocument/2006/relationships/image" Target="../media/image43.jpe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42.jpeg"/><Relationship Id="rId11" Type="http://schemas.openxmlformats.org/officeDocument/2006/relationships/image" Target="../media/image11.png"/><Relationship Id="rId5" Type="http://schemas.openxmlformats.org/officeDocument/2006/relationships/image" Target="../media/image41.jpeg"/><Relationship Id="rId10" Type="http://schemas.openxmlformats.org/officeDocument/2006/relationships/image" Target="../media/image46.jpeg"/><Relationship Id="rId4" Type="http://schemas.openxmlformats.org/officeDocument/2006/relationships/image" Target="../media/image40.jpeg"/><Relationship Id="rId9" Type="http://schemas.openxmlformats.org/officeDocument/2006/relationships/image" Target="../media/image45.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4.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4.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11.png"/><Relationship Id="rId5" Type="http://schemas.openxmlformats.org/officeDocument/2006/relationships/image" Target="../media/image48.png"/><Relationship Id="rId4" Type="http://schemas.openxmlformats.org/officeDocument/2006/relationships/image" Target="../media/image47.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4.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11.png"/><Relationship Id="rId4" Type="http://schemas.openxmlformats.org/officeDocument/2006/relationships/image" Target="../media/image49.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4.xml"/><Relationship Id="rId7" Type="http://schemas.openxmlformats.org/officeDocument/2006/relationships/image" Target="../media/image11.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52.jpeg"/><Relationship Id="rId5" Type="http://schemas.openxmlformats.org/officeDocument/2006/relationships/image" Target="../media/image51.jpeg"/><Relationship Id="rId4" Type="http://schemas.openxmlformats.org/officeDocument/2006/relationships/image" Target="../media/image50.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4.xml"/><Relationship Id="rId2" Type="http://schemas.openxmlformats.org/officeDocument/2006/relationships/audio" Target="../media/media17.m4a"/><Relationship Id="rId1" Type="http://schemas.microsoft.com/office/2007/relationships/media" Target="../media/media17.m4a"/><Relationship Id="rId5" Type="http://schemas.openxmlformats.org/officeDocument/2006/relationships/image" Target="../media/image11.png"/><Relationship Id="rId4" Type="http://schemas.openxmlformats.org/officeDocument/2006/relationships/image" Target="../media/image53.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4.xml"/><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11.png"/><Relationship Id="rId5" Type="http://schemas.openxmlformats.org/officeDocument/2006/relationships/image" Target="../media/image54.jpeg"/><Relationship Id="rId4" Type="http://schemas.openxmlformats.org/officeDocument/2006/relationships/hyperlink" Target="mailto:enquiries@redwood.lincs.sch.uk"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www.loom.com/share/981609ce143543318c3683d645144e71" TargetMode="External"/><Relationship Id="rId2" Type="http://schemas.openxmlformats.org/officeDocument/2006/relationships/image" Target="../media/image55.jpe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hyperlink" Target="mailto:enquiries@redwood.lincs.sch.uk" TargetMode="Externa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3"/>
          </p:nvPr>
        </p:nvSpPr>
        <p:spPr/>
        <p:txBody>
          <a:bodyPr>
            <a:normAutofit/>
          </a:bodyPr>
          <a:lstStyle/>
          <a:p>
            <a:r>
              <a:rPr lang="en-GB" dirty="0" smtClean="0"/>
              <a:t>Welcome Presentation</a:t>
            </a:r>
          </a:p>
          <a:p>
            <a:pPr lvl="1"/>
            <a:r>
              <a:rPr lang="en-GB" dirty="0" smtClean="0"/>
              <a:t>Mrs Fiona Kent</a:t>
            </a:r>
          </a:p>
          <a:p>
            <a:pPr lvl="1"/>
            <a:r>
              <a:rPr lang="en-GB" dirty="0" err="1" smtClean="0"/>
              <a:t>Headteacher</a:t>
            </a:r>
            <a:endParaRPr lang="en-GB" dirty="0" smtClean="0"/>
          </a:p>
          <a:p>
            <a:pPr lvl="1"/>
            <a:endParaRPr lang="en-GB" dirty="0" smtClean="0"/>
          </a:p>
        </p:txBody>
      </p:sp>
    </p:spTree>
    <p:extLst>
      <p:ext uri="{BB962C8B-B14F-4D97-AF65-F5344CB8AC3E}">
        <p14:creationId xmlns:p14="http://schemas.microsoft.com/office/powerpoint/2010/main" val="94520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Agenda</a:t>
            </a:r>
            <a:endParaRPr lang="en-GB" dirty="0"/>
          </a:p>
        </p:txBody>
      </p:sp>
      <p:sp>
        <p:nvSpPr>
          <p:cNvPr id="3" name="Content Placeholder 2"/>
          <p:cNvSpPr>
            <a:spLocks noGrp="1"/>
          </p:cNvSpPr>
          <p:nvPr>
            <p:ph idx="1"/>
          </p:nvPr>
        </p:nvSpPr>
        <p:spPr/>
        <p:txBody>
          <a:bodyPr/>
          <a:lstStyle/>
          <a:p>
            <a:pPr marL="457200" indent="-457200">
              <a:buFont typeface="+mj-lt"/>
              <a:buAutoNum type="arabicPeriod"/>
            </a:pPr>
            <a:r>
              <a:rPr lang="en-GB" dirty="0" smtClean="0"/>
              <a:t>Welcome message from the Headteacher, Mrs Kent</a:t>
            </a:r>
          </a:p>
          <a:p>
            <a:pPr marL="457200" indent="-457200">
              <a:buFont typeface="+mj-lt"/>
              <a:buAutoNum type="arabicPeriod"/>
            </a:pPr>
            <a:r>
              <a:rPr lang="en-GB" dirty="0" smtClean="0"/>
              <a:t>‘A day in the life of a reception child’ by Mrs Lyons, EYFS leader</a:t>
            </a:r>
          </a:p>
          <a:p>
            <a:pPr marL="457200" indent="-457200">
              <a:buFont typeface="+mj-lt"/>
              <a:buAutoNum type="arabicPeriod"/>
            </a:pPr>
            <a:r>
              <a:rPr lang="en-GB" dirty="0" smtClean="0"/>
              <a:t>Essential paperwork and forms by Mrs Frayne, Administration Manager</a:t>
            </a:r>
          </a:p>
          <a:p>
            <a:pPr marL="457200" indent="-457200">
              <a:buFont typeface="+mj-lt"/>
              <a:buAutoNum type="arabicPeriod"/>
            </a:pPr>
            <a:endParaRPr lang="en-GB" dirty="0" smtClean="0"/>
          </a:p>
        </p:txBody>
      </p:sp>
    </p:spTree>
    <p:extLst>
      <p:ext uri="{BB962C8B-B14F-4D97-AF65-F5344CB8AC3E}">
        <p14:creationId xmlns:p14="http://schemas.microsoft.com/office/powerpoint/2010/main" val="30965498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Welcome Message</a:t>
            </a:r>
            <a:endParaRPr lang="en-GB" dirty="0"/>
          </a:p>
        </p:txBody>
      </p:sp>
      <p:sp>
        <p:nvSpPr>
          <p:cNvPr id="5" name="Content Placeholder 4"/>
          <p:cNvSpPr>
            <a:spLocks noGrp="1"/>
          </p:cNvSpPr>
          <p:nvPr>
            <p:ph idx="1"/>
          </p:nvPr>
        </p:nvSpPr>
        <p:spPr/>
        <p:txBody>
          <a:bodyPr/>
          <a:lstStyle/>
          <a:p>
            <a:pPr marL="0" indent="0">
              <a:buNone/>
            </a:pPr>
            <a:r>
              <a:rPr lang="en-GB" dirty="0" smtClean="0"/>
              <a:t>Click on the link to meet Mrs Kent, Headteacher</a:t>
            </a:r>
          </a:p>
          <a:p>
            <a:pPr marL="0" indent="0">
              <a:buNone/>
            </a:pPr>
            <a:r>
              <a:rPr lang="en-GB" dirty="0">
                <a:hlinkClick r:id="rId2"/>
              </a:rPr>
              <a:t>https://</a:t>
            </a:r>
            <a:r>
              <a:rPr lang="en-GB" dirty="0" smtClean="0">
                <a:hlinkClick r:id="rId2"/>
              </a:rPr>
              <a:t>www.loom.com/share/fc33bd659a9648b79b3daa56ae8ed9f4</a:t>
            </a:r>
            <a:endParaRPr lang="en-GB" dirty="0" smtClean="0"/>
          </a:p>
          <a:p>
            <a:endParaRPr lang="en-GB" dirty="0" smtClean="0"/>
          </a:p>
          <a:p>
            <a:endParaRPr lang="en-GB" dirty="0"/>
          </a:p>
        </p:txBody>
      </p:sp>
      <p:pic>
        <p:nvPicPr>
          <p:cNvPr id="10" name="Picture Placeholder 9"/>
          <p:cNvPicPr>
            <a:picLocks noGrp="1" noChangeAspect="1"/>
          </p:cNvPicPr>
          <p:nvPr>
            <p:ph type="pic" sz="quarter" idx="13"/>
          </p:nvPr>
        </p:nvPicPr>
        <p:blipFill>
          <a:blip r:embed="rId3" cstate="email">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809189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day in the life of a reception child’</a:t>
            </a:r>
            <a:endParaRPr lang="en-GB" dirty="0"/>
          </a:p>
        </p:txBody>
      </p:sp>
      <p:sp>
        <p:nvSpPr>
          <p:cNvPr id="3" name="Content Placeholder 2"/>
          <p:cNvSpPr>
            <a:spLocks noGrp="1"/>
          </p:cNvSpPr>
          <p:nvPr>
            <p:ph idx="1"/>
          </p:nvPr>
        </p:nvSpPr>
        <p:spPr/>
        <p:txBody>
          <a:bodyPr/>
          <a:lstStyle/>
          <a:p>
            <a:pPr marL="0" indent="0" algn="ctr">
              <a:buNone/>
            </a:pPr>
            <a:r>
              <a:rPr lang="en-GB" b="1" dirty="0" smtClean="0"/>
              <a:t>Welcome to Early Years</a:t>
            </a:r>
          </a:p>
          <a:p>
            <a:pPr marL="0" indent="0">
              <a:buNone/>
            </a:pPr>
            <a:endParaRPr lang="en-GB" dirty="0"/>
          </a:p>
          <a:p>
            <a:pPr marL="0" indent="0">
              <a:buNone/>
            </a:pPr>
            <a:r>
              <a:rPr lang="en-GB" dirty="0" smtClean="0"/>
              <a:t>Mrs Lyons, EYFS leader, has made a </a:t>
            </a:r>
            <a:r>
              <a:rPr lang="en-GB" dirty="0" err="1" smtClean="0"/>
              <a:t>powerpoint</a:t>
            </a:r>
            <a:r>
              <a:rPr lang="en-GB" dirty="0" smtClean="0"/>
              <a:t> presentation to help your child understand what they can expect when they start at the academy. </a:t>
            </a:r>
          </a:p>
          <a:p>
            <a:pPr marL="0" indent="0">
              <a:buNone/>
            </a:pPr>
            <a:r>
              <a:rPr lang="en-GB" dirty="0" smtClean="0"/>
              <a:t>As you move through the slides, click on the sound icon to hear the audio. </a:t>
            </a:r>
            <a:endParaRPr lang="en-GB" dirty="0"/>
          </a:p>
        </p:txBody>
      </p:sp>
      <p:pic>
        <p:nvPicPr>
          <p:cNvPr id="7" name="Picture Placeholder 6"/>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1562100" y="1851025"/>
            <a:ext cx="2781300" cy="3101975"/>
          </a:xfrm>
          <a:prstGeom prst="rect">
            <a:avLst/>
          </a:prstGeom>
        </p:spPr>
      </p:pic>
      <p:sp>
        <p:nvSpPr>
          <p:cNvPr id="8" name="Picture Placeholder 7"/>
          <p:cNvSpPr>
            <a:spLocks noGrp="1"/>
          </p:cNvSpPr>
          <p:nvPr>
            <p:ph type="pic" sz="quarter" idx="13"/>
          </p:nvPr>
        </p:nvSpPr>
        <p:spPr>
          <a:xfrm>
            <a:off x="1562100" y="1851025"/>
            <a:ext cx="2781300" cy="3101975"/>
          </a:xfrm>
        </p:spPr>
      </p:sp>
    </p:spTree>
    <p:extLst>
      <p:ext uri="{BB962C8B-B14F-4D97-AF65-F5344CB8AC3E}">
        <p14:creationId xmlns:p14="http://schemas.microsoft.com/office/powerpoint/2010/main" val="15379441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457200" y="196261"/>
            <a:ext cx="8229600" cy="1143000"/>
          </a:xfrm>
        </p:spPr>
        <p:txBody>
          <a:bodyPr/>
          <a:lstStyle/>
          <a:p>
            <a:pPr eaLnBrk="1" hangingPunct="1"/>
            <a:r>
              <a:rPr lang="en-GB" altLang="en-US" sz="3600" u="sng" smtClean="0">
                <a:solidFill>
                  <a:schemeClr val="bg1"/>
                </a:solidFill>
              </a:rPr>
              <a:t>A Day in the Life of a Reception Child</a:t>
            </a:r>
          </a:p>
        </p:txBody>
      </p:sp>
      <p:sp>
        <p:nvSpPr>
          <p:cNvPr id="4099" name="Text Box 6"/>
          <p:cNvSpPr txBox="1">
            <a:spLocks noChangeArrowheads="1"/>
          </p:cNvSpPr>
          <p:nvPr/>
        </p:nvSpPr>
        <p:spPr bwMode="auto">
          <a:xfrm>
            <a:off x="611188" y="1916113"/>
            <a:ext cx="2520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pic>
        <p:nvPicPr>
          <p:cNvPr id="4100" name="Picture 1"/>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247650" y="1427163"/>
            <a:ext cx="4433888" cy="2492375"/>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4101" name="Picture 2"/>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4572000" y="1561602"/>
            <a:ext cx="4224338" cy="2376487"/>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4102" name="Picture 3"/>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449263" y="3994150"/>
            <a:ext cx="4314825" cy="2427288"/>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4103" name="Picture 4"/>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bwMode="auto">
          <a:xfrm>
            <a:off x="4764088" y="3929063"/>
            <a:ext cx="3779837" cy="2125662"/>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82000" y="84093"/>
            <a:ext cx="609600" cy="609600"/>
          </a:xfrm>
          <a:prstGeom prst="rect">
            <a:avLst/>
          </a:prstGeom>
        </p:spPr>
      </p:pic>
    </p:spTree>
    <p:extLst>
      <p:ext uri="{BB962C8B-B14F-4D97-AF65-F5344CB8AC3E}">
        <p14:creationId xmlns:p14="http://schemas.microsoft.com/office/powerpoint/2010/main" val="4138882384"/>
      </p:ext>
    </p:extLst>
  </p:cSld>
  <p:clrMapOvr>
    <a:masterClrMapping/>
  </p:clrMapOvr>
  <p:transition spd="slow">
    <p:fade/>
  </p:transition>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5439"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552450" y="188913"/>
            <a:ext cx="8229600" cy="1143000"/>
          </a:xfrm>
        </p:spPr>
        <p:txBody>
          <a:bodyPr/>
          <a:lstStyle/>
          <a:p>
            <a:pPr eaLnBrk="1" hangingPunct="1"/>
            <a:r>
              <a:rPr lang="en-GB" altLang="en-US" sz="3600" smtClean="0">
                <a:solidFill>
                  <a:schemeClr val="bg1"/>
                </a:solidFill>
              </a:rPr>
              <a:t>A Day in the Life of a Reception Child</a:t>
            </a:r>
          </a:p>
        </p:txBody>
      </p:sp>
      <p:sp>
        <p:nvSpPr>
          <p:cNvPr id="5123" name="Text Box 3"/>
          <p:cNvSpPr txBox="1">
            <a:spLocks noChangeArrowheads="1"/>
          </p:cNvSpPr>
          <p:nvPr/>
        </p:nvSpPr>
        <p:spPr bwMode="auto">
          <a:xfrm>
            <a:off x="611188" y="1916113"/>
            <a:ext cx="2520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5124" name="Text Box 4"/>
          <p:cNvSpPr txBox="1">
            <a:spLocks noChangeArrowheads="1"/>
          </p:cNvSpPr>
          <p:nvPr/>
        </p:nvSpPr>
        <p:spPr bwMode="auto">
          <a:xfrm>
            <a:off x="250825" y="1331913"/>
            <a:ext cx="3979863" cy="5324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700" b="0" i="0" u="none" strike="noStrike" kern="1200" cap="none" spc="0" normalizeH="0" baseline="0" noProof="0" dirty="0" smtClean="0">
                <a:ln>
                  <a:noFill/>
                </a:ln>
                <a:solidFill>
                  <a:srgbClr val="FFFFFF"/>
                </a:solidFill>
                <a:effectLst/>
                <a:uLnTx/>
                <a:uFillTx/>
                <a:latin typeface="Arial" panose="020B0604020202020204" pitchFamily="34" charset="0"/>
                <a:ea typeface="+mn-ea"/>
                <a:cs typeface="+mn-cs"/>
              </a:rPr>
              <a:t>As the </a:t>
            </a:r>
            <a:r>
              <a:rPr kumimoji="0" lang="en-GB" altLang="en-US" sz="17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doors open for the start of the school day. The children will say </a:t>
            </a:r>
            <a:r>
              <a:rPr kumimoji="0" lang="en-GB" altLang="en-US" sz="1700" b="0" i="0" u="none" strike="noStrike" kern="1200" cap="none" spc="0" normalizeH="0" baseline="0" noProof="0" dirty="0" smtClean="0">
                <a:ln>
                  <a:noFill/>
                </a:ln>
                <a:solidFill>
                  <a:srgbClr val="FFFFFF"/>
                </a:solidFill>
                <a:effectLst/>
                <a:uLnTx/>
                <a:uFillTx/>
                <a:latin typeface="Arial" panose="020B0604020202020204" pitchFamily="34" charset="0"/>
                <a:ea typeface="+mn-ea"/>
                <a:cs typeface="+mn-cs"/>
              </a:rPr>
              <a:t>goodbye </a:t>
            </a:r>
            <a:r>
              <a:rPr kumimoji="0" lang="en-GB" altLang="en-US" sz="17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and </a:t>
            </a:r>
            <a:r>
              <a:rPr kumimoji="0" lang="en-GB" altLang="en-US" sz="1700" b="0" i="0" u="none" strike="noStrike" kern="1200" cap="none" spc="0" normalizeH="0" baseline="0" noProof="0" dirty="0" smtClean="0">
                <a:ln>
                  <a:noFill/>
                </a:ln>
                <a:solidFill>
                  <a:srgbClr val="FFFFFF"/>
                </a:solidFill>
                <a:effectLst/>
                <a:uLnTx/>
                <a:uFillTx/>
                <a:latin typeface="Arial" panose="020B0604020202020204" pitchFamily="34" charset="0"/>
                <a:ea typeface="+mn-ea"/>
                <a:cs typeface="+mn-cs"/>
              </a:rPr>
              <a:t>our friendly staff will welcome them into </a:t>
            </a:r>
            <a:r>
              <a:rPr kumimoji="0" lang="en-GB" altLang="en-US" sz="17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school through the </a:t>
            </a:r>
            <a:r>
              <a:rPr kumimoji="0" lang="en-GB" altLang="en-US" sz="1700" b="0" i="0" u="none" strike="noStrike" kern="1200" cap="none" spc="0" normalizeH="0" baseline="0" noProof="0" dirty="0" smtClean="0">
                <a:ln>
                  <a:noFill/>
                </a:ln>
                <a:solidFill>
                  <a:srgbClr val="FFFFFF"/>
                </a:solidFill>
                <a:effectLst/>
                <a:uLnTx/>
                <a:uFillTx/>
                <a:latin typeface="Arial" panose="020B0604020202020204" pitchFamily="34" charset="0"/>
                <a:ea typeface="+mn-ea"/>
                <a:cs typeface="+mn-cs"/>
              </a:rPr>
              <a:t>reception red </a:t>
            </a:r>
            <a:r>
              <a:rPr kumimoji="0" lang="en-GB" altLang="en-US" sz="17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gates.</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7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7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In the cloakrooms, children will have their own peg with their name label on. This is where they can hang their coats. The children will also have a tray to put their book bags in. Children can put their lunch box (if they have one!) on the shelf above their peg.</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7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7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Once settled into a routine, we encourage the children to put their own things away as this helps them to recognise and read their name, undo their coats and become more independent.</a:t>
            </a:r>
          </a:p>
        </p:txBody>
      </p:sp>
      <p:pic>
        <p:nvPicPr>
          <p:cNvPr id="5125" name="Pictur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bwMode="auto">
          <a:xfrm>
            <a:off x="6462874" y="1124744"/>
            <a:ext cx="1718940" cy="3781690"/>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5126" name="Picture 12" descr="G:\Staff Only\STAFF FOLDERS\Miss Hall\photos new parents meeting\IMG_5293.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325938" y="4005263"/>
            <a:ext cx="1882775" cy="2517775"/>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5127" name="Picture 9" descr="G:\Staff Only\STAFF FOLDERS\Miss Hall\photos new parents meeting\IMG_5299.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045200" y="4443413"/>
            <a:ext cx="2554288" cy="1908175"/>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455941" y="120306"/>
            <a:ext cx="609600" cy="609600"/>
          </a:xfrm>
          <a:prstGeom prst="rect">
            <a:avLst/>
          </a:prstGeom>
        </p:spPr>
      </p:pic>
    </p:spTree>
    <p:extLst>
      <p:ext uri="{BB962C8B-B14F-4D97-AF65-F5344CB8AC3E}">
        <p14:creationId xmlns:p14="http://schemas.microsoft.com/office/powerpoint/2010/main" val="3219568729"/>
      </p:ext>
    </p:extLst>
  </p:cSld>
  <p:clrMapOvr>
    <a:masterClrMapping/>
  </p:clrMapOvr>
  <p:transition spd="slow">
    <p:fade/>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2960"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GB" altLang="en-US" sz="3600" smtClean="0">
                <a:solidFill>
                  <a:schemeClr val="bg1"/>
                </a:solidFill>
              </a:rPr>
              <a:t>A Day in the Life of a Reception Child</a:t>
            </a:r>
          </a:p>
        </p:txBody>
      </p:sp>
      <p:sp>
        <p:nvSpPr>
          <p:cNvPr id="6147" name="Text Box 3"/>
          <p:cNvSpPr txBox="1">
            <a:spLocks noChangeArrowheads="1"/>
          </p:cNvSpPr>
          <p:nvPr/>
        </p:nvSpPr>
        <p:spPr bwMode="auto">
          <a:xfrm>
            <a:off x="611188" y="1916113"/>
            <a:ext cx="2520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6148" name="Text Box 4"/>
          <p:cNvSpPr txBox="1">
            <a:spLocks noChangeArrowheads="1"/>
          </p:cNvSpPr>
          <p:nvPr/>
        </p:nvSpPr>
        <p:spPr bwMode="auto">
          <a:xfrm>
            <a:off x="323850" y="1557338"/>
            <a:ext cx="3978275"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000" b="0" i="0" u="none" strike="noStrike" kern="1200" cap="none" spc="0" normalizeH="0" baseline="0" noProof="0">
                <a:ln>
                  <a:noFill/>
                </a:ln>
                <a:solidFill>
                  <a:srgbClr val="FFFFFF"/>
                </a:solidFill>
                <a:effectLst/>
                <a:uLnTx/>
                <a:uFillTx/>
                <a:latin typeface="Arial" panose="020B0604020202020204" pitchFamily="34" charset="0"/>
                <a:ea typeface="+mn-ea"/>
                <a:cs typeface="+mn-cs"/>
              </a:rPr>
              <a:t>Once the children have put their belongings away in the cloakroom, they can find their name card and ‘sign in’ to let us know they are at school!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20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000" b="0" i="0" u="none" strike="noStrike" kern="1200" cap="none" spc="0" normalizeH="0" baseline="0" noProof="0">
                <a:ln>
                  <a:noFill/>
                </a:ln>
                <a:solidFill>
                  <a:srgbClr val="FFFFFF"/>
                </a:solidFill>
                <a:effectLst/>
                <a:uLnTx/>
                <a:uFillTx/>
                <a:latin typeface="Arial" panose="020B0604020202020204" pitchFamily="34" charset="0"/>
                <a:ea typeface="+mn-ea"/>
                <a:cs typeface="+mn-cs"/>
              </a:rPr>
              <a:t>Each child will have their own name card and be able to choose where they would like to put it on our ‘sign in’ display.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20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000" b="0" i="0" u="none" strike="noStrike" kern="1200" cap="none" spc="0" normalizeH="0" baseline="0" noProof="0">
                <a:ln>
                  <a:noFill/>
                </a:ln>
                <a:solidFill>
                  <a:srgbClr val="FFFFFF"/>
                </a:solidFill>
                <a:effectLst/>
                <a:uLnTx/>
                <a:uFillTx/>
                <a:latin typeface="Arial" panose="020B0604020202020204" pitchFamily="34" charset="0"/>
                <a:ea typeface="+mn-ea"/>
                <a:cs typeface="+mn-cs"/>
              </a:rPr>
              <a:t>‘Signing in’ is great for the children to continue to learn to recognise their own and their friends names! </a:t>
            </a:r>
          </a:p>
        </p:txBody>
      </p:sp>
      <p:pic>
        <p:nvPicPr>
          <p:cNvPr id="6149" name="Picture 7" descr="C:\Users\stlh001\Desktop\REC Y1 class Photos\Spring Term 2\Week 5\Photos for Card to school\SAM_3183.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716463" y="1417638"/>
            <a:ext cx="3744912" cy="2806700"/>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6150" name="Picture 5"/>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808663" y="4243388"/>
            <a:ext cx="1558925" cy="1724025"/>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2000" y="165770"/>
            <a:ext cx="609600" cy="609600"/>
          </a:xfrm>
          <a:prstGeom prst="rect">
            <a:avLst/>
          </a:prstGeom>
        </p:spPr>
      </p:pic>
    </p:spTree>
    <p:extLst>
      <p:ext uri="{BB962C8B-B14F-4D97-AF65-F5344CB8AC3E}">
        <p14:creationId xmlns:p14="http://schemas.microsoft.com/office/powerpoint/2010/main" val="2752025817"/>
      </p:ext>
    </p:extLst>
  </p:cSld>
  <p:clrMapOvr>
    <a:masterClrMapping/>
  </p:clrMapOvr>
  <p:transition spd="slow">
    <p:fade/>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9191"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GB" altLang="en-US" sz="3600" smtClean="0">
                <a:solidFill>
                  <a:schemeClr val="bg1"/>
                </a:solidFill>
              </a:rPr>
              <a:t>A Day in the Life of a Reception Child</a:t>
            </a:r>
          </a:p>
        </p:txBody>
      </p:sp>
      <p:sp>
        <p:nvSpPr>
          <p:cNvPr id="7171" name="Text Box 3"/>
          <p:cNvSpPr txBox="1">
            <a:spLocks noChangeArrowheads="1"/>
          </p:cNvSpPr>
          <p:nvPr/>
        </p:nvSpPr>
        <p:spPr bwMode="auto">
          <a:xfrm>
            <a:off x="611188" y="1916113"/>
            <a:ext cx="2520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7172" name="Text Box 4"/>
          <p:cNvSpPr txBox="1">
            <a:spLocks noChangeArrowheads="1"/>
          </p:cNvSpPr>
          <p:nvPr/>
        </p:nvSpPr>
        <p:spPr bwMode="auto">
          <a:xfrm>
            <a:off x="457200" y="1787525"/>
            <a:ext cx="4754563" cy="163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000" b="0" i="0" u="none" strike="noStrike" kern="1200" cap="none" spc="0" normalizeH="0" baseline="0" noProof="0">
                <a:ln>
                  <a:noFill/>
                </a:ln>
                <a:solidFill>
                  <a:srgbClr val="FFFFFF"/>
                </a:solidFill>
                <a:effectLst/>
                <a:uLnTx/>
                <a:uFillTx/>
                <a:latin typeface="Arial" panose="020B0604020202020204" pitchFamily="34" charset="0"/>
                <a:ea typeface="+mn-ea"/>
                <a:cs typeface="+mn-cs"/>
              </a:rPr>
              <a:t>When the children enter the classroom they will take part in a range of different activities inside and outside.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20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20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pic>
        <p:nvPicPr>
          <p:cNvPr id="7173" name="Picture 1"/>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5364163" y="1773238"/>
            <a:ext cx="3475037" cy="2376487"/>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7174" name="Picture 1"/>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479425" y="2944813"/>
            <a:ext cx="3435350" cy="1822450"/>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7175" name="Picture 2"/>
          <p:cNvPicPr>
            <a:picLocks noChangeAspect="1"/>
          </p:cNvPicPr>
          <p:nvPr/>
        </p:nvPicPr>
        <p:blipFill>
          <a:blip r:embed="rId7">
            <a:extLst>
              <a:ext uri="{28A0092B-C50C-407E-A947-70E740481C1C}">
                <a14:useLocalDpi xmlns:a14="http://schemas.microsoft.com/office/drawing/2010/main"/>
              </a:ext>
            </a:extLst>
          </a:blip>
          <a:srcRect/>
          <a:stretch>
            <a:fillRect/>
          </a:stretch>
        </p:blipFill>
        <p:spPr bwMode="auto">
          <a:xfrm>
            <a:off x="4181475" y="2971800"/>
            <a:ext cx="1755775" cy="3233738"/>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7176" name="Picture 3"/>
          <p:cNvPicPr>
            <a:picLocks noChangeAspect="1"/>
          </p:cNvPicPr>
          <p:nvPr/>
        </p:nvPicPr>
        <p:blipFill>
          <a:blip r:embed="rId8">
            <a:extLst>
              <a:ext uri="{28A0092B-C50C-407E-A947-70E740481C1C}">
                <a14:useLocalDpi xmlns:a14="http://schemas.microsoft.com/office/drawing/2010/main"/>
              </a:ext>
            </a:extLst>
          </a:blip>
          <a:srcRect/>
          <a:stretch>
            <a:fillRect/>
          </a:stretch>
        </p:blipFill>
        <p:spPr bwMode="auto">
          <a:xfrm>
            <a:off x="1344613" y="4587875"/>
            <a:ext cx="2200275" cy="1952625"/>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7177" name="Picture 4"/>
          <p:cNvPicPr>
            <a:picLocks noChangeAspect="1"/>
          </p:cNvPicPr>
          <p:nvPr/>
        </p:nvPicPr>
        <p:blipFill>
          <a:blip r:embed="rId9">
            <a:extLst>
              <a:ext uri="{28A0092B-C50C-407E-A947-70E740481C1C}">
                <a14:useLocalDpi xmlns:a14="http://schemas.microsoft.com/office/drawing/2010/main"/>
              </a:ext>
            </a:extLst>
          </a:blip>
          <a:srcRect/>
          <a:stretch>
            <a:fillRect/>
          </a:stretch>
        </p:blipFill>
        <p:spPr bwMode="auto">
          <a:xfrm>
            <a:off x="6294438" y="4702175"/>
            <a:ext cx="2360612" cy="1881188"/>
          </a:xfrm>
          <a:prstGeom prst="rect">
            <a:avLst/>
          </a:prstGeom>
          <a:noFill/>
          <a:ln w="3810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pic>
        <p:nvPicPr>
          <p:cNvPr id="7178" name="Picture 1"/>
          <p:cNvPicPr>
            <a:picLocks noChangeAspect="1"/>
          </p:cNvPicPr>
          <p:nvPr/>
        </p:nvPicPr>
        <p:blipFill>
          <a:blip r:embed="rId10">
            <a:extLst>
              <a:ext uri="{28A0092B-C50C-407E-A947-70E740481C1C}">
                <a14:useLocalDpi xmlns:a14="http://schemas.microsoft.com/office/drawing/2010/main"/>
              </a:ext>
            </a:extLst>
          </a:blip>
          <a:srcRect/>
          <a:stretch>
            <a:fillRect/>
          </a:stretch>
        </p:blipFill>
        <p:spPr bwMode="auto">
          <a:xfrm>
            <a:off x="7269163" y="2922588"/>
            <a:ext cx="1582737" cy="1582737"/>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8382000" y="77788"/>
            <a:ext cx="609600" cy="609600"/>
          </a:xfrm>
          <a:prstGeom prst="rect">
            <a:avLst/>
          </a:prstGeom>
        </p:spPr>
      </p:pic>
    </p:spTree>
    <p:extLst>
      <p:ext uri="{BB962C8B-B14F-4D97-AF65-F5344CB8AC3E}">
        <p14:creationId xmlns:p14="http://schemas.microsoft.com/office/powerpoint/2010/main" val="3340889921"/>
      </p:ext>
    </p:extLst>
  </p:cSld>
  <p:clrMapOvr>
    <a:masterClrMapping/>
  </p:clrMapOvr>
  <p:transition spd="slow">
    <p:fade/>
  </p:transition>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601"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GB" altLang="en-US" sz="3600" smtClean="0">
                <a:solidFill>
                  <a:schemeClr val="bg1"/>
                </a:solidFill>
              </a:rPr>
              <a:t>A Day in the Life of a Reception Child</a:t>
            </a:r>
          </a:p>
        </p:txBody>
      </p:sp>
      <p:sp>
        <p:nvSpPr>
          <p:cNvPr id="9219" name="Text Box 3"/>
          <p:cNvSpPr txBox="1">
            <a:spLocks noChangeArrowheads="1"/>
          </p:cNvSpPr>
          <p:nvPr/>
        </p:nvSpPr>
        <p:spPr bwMode="auto">
          <a:xfrm>
            <a:off x="611188" y="1916113"/>
            <a:ext cx="2520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9220" name="Text Box 4"/>
          <p:cNvSpPr txBox="1">
            <a:spLocks noChangeArrowheads="1"/>
          </p:cNvSpPr>
          <p:nvPr/>
        </p:nvSpPr>
        <p:spPr bwMode="auto">
          <a:xfrm>
            <a:off x="415925" y="1398588"/>
            <a:ext cx="4987925"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We encourage all children to answer the register by saying “Good morning everyone”</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Later on in the year, we try to become more adventurous by singing the register and even answering in another language such as French or Spanish!</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During register time, this is also time where we discuss the date and the weather and go through the activities and routines for the day.</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Each day we have children chosen who are our helpers for the day. We have a leader (they lead our class line!) and a shepherd (they go at the back of the line!) who help us when lining up.</a:t>
            </a:r>
          </a:p>
        </p:txBody>
      </p:sp>
      <p:pic>
        <p:nvPicPr>
          <p:cNvPr id="9221" name="Picture 8" descr="C:\Users\stlh001\Desktop\REC Y1 class Photos\Spring Term 2\Week 5\Photos for Card to school\SAM_3184.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795963" y="1412875"/>
            <a:ext cx="2879725" cy="2160588"/>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9222" name="Picture 10" descr="G:\Staff Only\STAFF FOLDERS\Miss Hall\photos new parents meeting\IMG_5300.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300788" y="3644900"/>
            <a:ext cx="1984375" cy="2657475"/>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23275" y="116632"/>
            <a:ext cx="609600" cy="609600"/>
          </a:xfrm>
          <a:prstGeom prst="rect">
            <a:avLst/>
          </a:prstGeom>
        </p:spPr>
      </p:pic>
    </p:spTree>
    <p:extLst>
      <p:ext uri="{BB962C8B-B14F-4D97-AF65-F5344CB8AC3E}">
        <p14:creationId xmlns:p14="http://schemas.microsoft.com/office/powerpoint/2010/main" val="202262178"/>
      </p:ext>
    </p:extLst>
  </p:cSld>
  <p:clrMapOvr>
    <a:masterClrMapping/>
  </p:clrMapOvr>
  <p:transition spd="slow">
    <p:fade/>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6652"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GB" altLang="en-US" sz="3600" smtClean="0">
                <a:solidFill>
                  <a:schemeClr val="bg1"/>
                </a:solidFill>
              </a:rPr>
              <a:t>A Day in the Life of a Reception Child</a:t>
            </a:r>
          </a:p>
        </p:txBody>
      </p:sp>
      <p:sp>
        <p:nvSpPr>
          <p:cNvPr id="10243" name="Text Box 3"/>
          <p:cNvSpPr txBox="1">
            <a:spLocks noChangeArrowheads="1"/>
          </p:cNvSpPr>
          <p:nvPr/>
        </p:nvSpPr>
        <p:spPr bwMode="auto">
          <a:xfrm>
            <a:off x="611188" y="1916113"/>
            <a:ext cx="2520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0244" name="Text Box 4"/>
          <p:cNvSpPr txBox="1">
            <a:spLocks noChangeArrowheads="1"/>
          </p:cNvSpPr>
          <p:nvPr/>
        </p:nvSpPr>
        <p:spPr bwMode="auto">
          <a:xfrm>
            <a:off x="457200" y="1417638"/>
            <a:ext cx="3898900" cy="483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en-US" sz="2200" b="0" i="0" u="sng" strike="noStrike" kern="1200" cap="none" spc="0" normalizeH="0" baseline="0" noProof="0">
                <a:ln>
                  <a:noFill/>
                </a:ln>
                <a:solidFill>
                  <a:srgbClr val="FFFFFF"/>
                </a:solidFill>
                <a:effectLst/>
                <a:uLnTx/>
                <a:uFillTx/>
                <a:latin typeface="Arial" panose="020B0604020202020204" pitchFamily="34" charset="0"/>
                <a:ea typeface="+mn-ea"/>
                <a:cs typeface="+mn-cs"/>
              </a:rPr>
              <a:t>Assemblies and Singing</a:t>
            </a: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altLang="en-US" sz="22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200" b="0" i="0" u="none" strike="noStrike" kern="1200" cap="none" spc="0" normalizeH="0" baseline="0" noProof="0">
                <a:ln>
                  <a:noFill/>
                </a:ln>
                <a:solidFill>
                  <a:srgbClr val="FFFFFF"/>
                </a:solidFill>
                <a:effectLst/>
                <a:uLnTx/>
                <a:uFillTx/>
                <a:latin typeface="Arial" panose="020B0604020202020204" pitchFamily="34" charset="0"/>
                <a:ea typeface="+mn-ea"/>
                <a:cs typeface="+mn-cs"/>
              </a:rPr>
              <a:t>Each day, we come together for an assembly. We take part in whole school assemblies in the large hall and we have smaller assemblies for just Reception and KS1 in the small hall. We sometimes have class assemblies too!</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22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200" b="0" i="0" u="none" strike="noStrike" kern="1200" cap="none" spc="0" normalizeH="0" baseline="0" noProof="0">
                <a:ln>
                  <a:noFill/>
                </a:ln>
                <a:solidFill>
                  <a:srgbClr val="FFFFFF"/>
                </a:solidFill>
                <a:effectLst/>
                <a:uLnTx/>
                <a:uFillTx/>
                <a:latin typeface="Arial" panose="020B0604020202020204" pitchFamily="34" charset="0"/>
                <a:ea typeface="+mn-ea"/>
                <a:cs typeface="+mn-cs"/>
              </a:rPr>
              <a:t>We come together and have a singing assembly every week! </a:t>
            </a:r>
          </a:p>
        </p:txBody>
      </p:sp>
      <p:pic>
        <p:nvPicPr>
          <p:cNvPr id="10245" name="Picture 8" descr="Singing Children | Music crafts preschool, Kids clipart, Clip art"/>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957763" y="4076700"/>
            <a:ext cx="3271837" cy="2349500"/>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10246" name="Picture 2"/>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5280025" y="1597025"/>
            <a:ext cx="2590800" cy="2300288"/>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2000" y="95251"/>
            <a:ext cx="609600" cy="609600"/>
          </a:xfrm>
          <a:prstGeom prst="rect">
            <a:avLst/>
          </a:prstGeom>
        </p:spPr>
      </p:pic>
    </p:spTree>
    <p:extLst>
      <p:ext uri="{BB962C8B-B14F-4D97-AF65-F5344CB8AC3E}">
        <p14:creationId xmlns:p14="http://schemas.microsoft.com/office/powerpoint/2010/main" val="3774217051"/>
      </p:ext>
    </p:extLst>
  </p:cSld>
  <p:clrMapOvr>
    <a:masterClrMapping/>
  </p:clrMapOvr>
  <p:transition spd="slow">
    <p:fade/>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4359"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GB" altLang="en-US" sz="3600" smtClean="0">
                <a:solidFill>
                  <a:schemeClr val="bg1"/>
                </a:solidFill>
              </a:rPr>
              <a:t>A Day in the Life of a Reception Child</a:t>
            </a:r>
          </a:p>
        </p:txBody>
      </p:sp>
      <p:sp>
        <p:nvSpPr>
          <p:cNvPr id="11267" name="Text Box 3"/>
          <p:cNvSpPr txBox="1">
            <a:spLocks noChangeArrowheads="1"/>
          </p:cNvSpPr>
          <p:nvPr/>
        </p:nvSpPr>
        <p:spPr bwMode="auto">
          <a:xfrm>
            <a:off x="611188" y="1916113"/>
            <a:ext cx="2520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1268" name="Text Box 4"/>
          <p:cNvSpPr txBox="1">
            <a:spLocks noChangeArrowheads="1"/>
          </p:cNvSpPr>
          <p:nvPr/>
        </p:nvSpPr>
        <p:spPr bwMode="auto">
          <a:xfrm>
            <a:off x="755650" y="1916113"/>
            <a:ext cx="5613400"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All this hard work makes us thirsty!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During our day, we also make time for a milk and fruit break!</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Children are entitled to milk up until their fifth birthday. If you would like your child to have milk, you need to order this online. You will be provided with a leaflet to explain how to do this.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If your child would like milk after their fifth birthday, you can order this for a small fee.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endParaRPr>
          </a:p>
        </p:txBody>
      </p:sp>
      <p:pic>
        <p:nvPicPr>
          <p:cNvPr id="11269" name="Picture 6" descr="G:\Staff Only\STAFF FOLDERS\Miss Hall\photos new parents meeting\IMG_5302.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513513" y="1241425"/>
            <a:ext cx="2206625" cy="3173413"/>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104263"/>
            <a:ext cx="609600" cy="609600"/>
          </a:xfrm>
          <a:prstGeom prst="rect">
            <a:avLst/>
          </a:prstGeom>
        </p:spPr>
      </p:pic>
    </p:spTree>
    <p:extLst>
      <p:ext uri="{BB962C8B-B14F-4D97-AF65-F5344CB8AC3E}">
        <p14:creationId xmlns:p14="http://schemas.microsoft.com/office/powerpoint/2010/main" val="120188882"/>
      </p:ext>
    </p:extLst>
  </p:cSld>
  <p:clrMapOvr>
    <a:masterClrMapping/>
  </p:clrMapOvr>
  <p:transition spd="slow">
    <p:fade/>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7240"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GB" altLang="en-US" sz="3600" smtClean="0">
                <a:solidFill>
                  <a:schemeClr val="bg1"/>
                </a:solidFill>
              </a:rPr>
              <a:t>A Day in the Life of a Reception Child</a:t>
            </a:r>
          </a:p>
        </p:txBody>
      </p:sp>
      <p:sp>
        <p:nvSpPr>
          <p:cNvPr id="12291" name="Text Box 3"/>
          <p:cNvSpPr txBox="1">
            <a:spLocks noChangeArrowheads="1"/>
          </p:cNvSpPr>
          <p:nvPr/>
        </p:nvSpPr>
        <p:spPr bwMode="auto">
          <a:xfrm>
            <a:off x="611188" y="1916113"/>
            <a:ext cx="2520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pic>
        <p:nvPicPr>
          <p:cNvPr id="12292" name="Picture 6" descr="G:\Staff Only\STAFF FOLDERS\Miss Hall\photos new parents meeting\IMG_5302.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638925" y="1241425"/>
            <a:ext cx="2081213" cy="2990850"/>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12293" name="Picture 6" descr="C:\Users\stlh001\AppData\Local\Microsoft\Windows\Temporary Internet Files\Content.MSO\C3115925.tmp"/>
          <p:cNvPicPr>
            <a:picLocks noChangeAspect="1" noChangeArrowheads="1"/>
          </p:cNvPicPr>
          <p:nvPr/>
        </p:nvPicPr>
        <p:blipFill>
          <a:blip r:embed="rId5" cstate="email">
            <a:extLst>
              <a:ext uri="{28A0092B-C50C-407E-A947-70E740481C1C}">
                <a14:useLocalDpi xmlns:a14="http://schemas.microsoft.com/office/drawing/2010/main"/>
              </a:ext>
            </a:extLst>
          </a:blip>
          <a:srcRect l="9923" r="10306" b="4167"/>
          <a:stretch>
            <a:fillRect/>
          </a:stretch>
        </p:blipFill>
        <p:spPr bwMode="auto">
          <a:xfrm>
            <a:off x="6296025" y="4581525"/>
            <a:ext cx="2106613" cy="1868488"/>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12294" name="Rectangle 1"/>
          <p:cNvSpPr>
            <a:spLocks noChangeArrowheads="1"/>
          </p:cNvSpPr>
          <p:nvPr/>
        </p:nvSpPr>
        <p:spPr bwMode="auto">
          <a:xfrm>
            <a:off x="646113" y="2282825"/>
            <a:ext cx="5616575"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000" b="0" i="0" u="none" strike="noStrike" kern="1200" cap="none" spc="0" normalizeH="0" baseline="0" noProof="0">
                <a:ln>
                  <a:noFill/>
                </a:ln>
                <a:solidFill>
                  <a:srgbClr val="FFFFFF"/>
                </a:solidFill>
                <a:effectLst/>
                <a:uLnTx/>
                <a:uFillTx/>
                <a:latin typeface="Arial" panose="020B0604020202020204" pitchFamily="34" charset="0"/>
                <a:ea typeface="+mn-ea"/>
                <a:cs typeface="+mn-cs"/>
              </a:rPr>
              <a:t>We provide fruit at school to have alongside our milk, but this varies each day! The fruit provided could be: apples, bananas, pears or even on occasion strawberries or snap peas.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20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000" b="0" i="0" u="none" strike="noStrike" kern="1200" cap="none" spc="0" normalizeH="0" baseline="0" noProof="0">
                <a:ln>
                  <a:noFill/>
                </a:ln>
                <a:solidFill>
                  <a:srgbClr val="FFFFFF"/>
                </a:solidFill>
                <a:effectLst/>
                <a:uLnTx/>
                <a:uFillTx/>
                <a:latin typeface="Arial" panose="020B0604020202020204" pitchFamily="34" charset="0"/>
                <a:ea typeface="+mn-ea"/>
                <a:cs typeface="+mn-cs"/>
              </a:rPr>
              <a:t>You can provide your child with their own fruit snack for playtime if you wish! Just pop this in their book bag and let them know it is in there! </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flipH="1">
            <a:off x="8244408" y="71438"/>
            <a:ext cx="703312" cy="609600"/>
          </a:xfrm>
          <a:prstGeom prst="rect">
            <a:avLst/>
          </a:prstGeom>
        </p:spPr>
      </p:pic>
    </p:spTree>
    <p:extLst>
      <p:ext uri="{BB962C8B-B14F-4D97-AF65-F5344CB8AC3E}">
        <p14:creationId xmlns:p14="http://schemas.microsoft.com/office/powerpoint/2010/main" val="773966134"/>
      </p:ext>
    </p:extLst>
  </p:cSld>
  <p:clrMapOvr>
    <a:masterClrMapping/>
  </p:clrMapOvr>
  <p:transition spd="slow">
    <p:fade/>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1102"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GB" altLang="en-US" sz="3600" smtClean="0">
                <a:solidFill>
                  <a:schemeClr val="bg1"/>
                </a:solidFill>
              </a:rPr>
              <a:t>A Day in the Life of a Reception Child</a:t>
            </a:r>
          </a:p>
        </p:txBody>
      </p:sp>
      <p:sp>
        <p:nvSpPr>
          <p:cNvPr id="13315" name="Text Box 3"/>
          <p:cNvSpPr txBox="1">
            <a:spLocks noChangeArrowheads="1"/>
          </p:cNvSpPr>
          <p:nvPr/>
        </p:nvSpPr>
        <p:spPr bwMode="auto">
          <a:xfrm>
            <a:off x="611188" y="1916113"/>
            <a:ext cx="2520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3316" name="Text Box 4"/>
          <p:cNvSpPr txBox="1">
            <a:spLocks noChangeArrowheads="1"/>
          </p:cNvSpPr>
          <p:nvPr/>
        </p:nvSpPr>
        <p:spPr bwMode="auto">
          <a:xfrm>
            <a:off x="468313" y="2781300"/>
            <a:ext cx="4443412"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000" b="0" i="0" u="none" strike="noStrike" kern="1200" cap="none" spc="0" normalizeH="0" baseline="0" noProof="0">
                <a:ln>
                  <a:noFill/>
                </a:ln>
                <a:solidFill>
                  <a:srgbClr val="FFFFFF"/>
                </a:solidFill>
                <a:effectLst/>
                <a:uLnTx/>
                <a:uFillTx/>
                <a:latin typeface="Arial" panose="020B0604020202020204" pitchFamily="34" charset="0"/>
                <a:ea typeface="+mn-ea"/>
                <a:cs typeface="+mn-cs"/>
              </a:rPr>
              <a:t>During our busy morning, we take a break and have a play outside on the playground.</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pic>
        <p:nvPicPr>
          <p:cNvPr id="13317" name="Picture 1"/>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4864100" y="1628775"/>
            <a:ext cx="3822700" cy="2149475"/>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13318" name="Picture 3"/>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4900613" y="4556125"/>
            <a:ext cx="2592387" cy="1457325"/>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2000" y="235200"/>
            <a:ext cx="609600" cy="609600"/>
          </a:xfrm>
          <a:prstGeom prst="rect">
            <a:avLst/>
          </a:prstGeom>
        </p:spPr>
      </p:pic>
    </p:spTree>
    <p:extLst>
      <p:ext uri="{BB962C8B-B14F-4D97-AF65-F5344CB8AC3E}">
        <p14:creationId xmlns:p14="http://schemas.microsoft.com/office/powerpoint/2010/main" val="4180949190"/>
      </p:ext>
    </p:extLst>
  </p:cSld>
  <p:clrMapOvr>
    <a:masterClrMapping/>
  </p:clrMapOvr>
  <p:transition spd="slow">
    <p:fade/>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9098"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GB" altLang="en-US" sz="3600" smtClean="0">
                <a:solidFill>
                  <a:schemeClr val="bg1"/>
                </a:solidFill>
              </a:rPr>
              <a:t>A Day in the Life of a Reception Child</a:t>
            </a:r>
          </a:p>
        </p:txBody>
      </p:sp>
      <p:sp>
        <p:nvSpPr>
          <p:cNvPr id="14339" name="Text Box 3"/>
          <p:cNvSpPr txBox="1">
            <a:spLocks noChangeArrowheads="1"/>
          </p:cNvSpPr>
          <p:nvPr/>
        </p:nvSpPr>
        <p:spPr bwMode="auto">
          <a:xfrm>
            <a:off x="611188" y="1916113"/>
            <a:ext cx="2520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4340" name="Text Box 4"/>
          <p:cNvSpPr txBox="1">
            <a:spLocks noChangeArrowheads="1"/>
          </p:cNvSpPr>
          <p:nvPr/>
        </p:nvSpPr>
        <p:spPr bwMode="auto">
          <a:xfrm>
            <a:off x="369888" y="1196975"/>
            <a:ext cx="4221162" cy="550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200" b="0" i="0" u="none" strike="noStrike" kern="1200" cap="none" spc="0" normalizeH="0" baseline="0" noProof="0">
                <a:ln>
                  <a:noFill/>
                </a:ln>
                <a:solidFill>
                  <a:srgbClr val="FFFFFF"/>
                </a:solidFill>
                <a:effectLst/>
                <a:uLnTx/>
                <a:uFillTx/>
                <a:latin typeface="Arial" panose="020B0604020202020204" pitchFamily="34" charset="0"/>
                <a:ea typeface="+mn-ea"/>
                <a:cs typeface="+mn-cs"/>
              </a:rPr>
              <a:t>Once the children are settled into school and in a routine, we will begin our Phonics sessions.</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22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200" b="0" i="0" u="none" strike="noStrike" kern="1200" cap="none" spc="0" normalizeH="0" baseline="0" noProof="0">
                <a:ln>
                  <a:noFill/>
                </a:ln>
                <a:solidFill>
                  <a:srgbClr val="FFFFFF"/>
                </a:solidFill>
                <a:effectLst/>
                <a:uLnTx/>
                <a:uFillTx/>
                <a:latin typeface="Arial" panose="020B0604020202020204" pitchFamily="34" charset="0"/>
                <a:ea typeface="+mn-ea"/>
                <a:cs typeface="+mn-cs"/>
              </a:rPr>
              <a:t>We follow the ‘Letters and Sounds’ programme for our phonics lessons.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22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200" b="0" i="0" u="none" strike="noStrike" kern="1200" cap="none" spc="0" normalizeH="0" baseline="0" noProof="0">
                <a:ln>
                  <a:noFill/>
                </a:ln>
                <a:solidFill>
                  <a:srgbClr val="FFFFFF"/>
                </a:solidFill>
                <a:effectLst/>
                <a:uLnTx/>
                <a:uFillTx/>
                <a:latin typeface="Arial" panose="020B0604020202020204" pitchFamily="34" charset="0"/>
                <a:ea typeface="+mn-ea"/>
                <a:cs typeface="+mn-cs"/>
              </a:rPr>
              <a:t>We have a long term phonics plan available for you to look at on our academy website if you would like to look at what your child will learn during the year. We will hold a phonics and reading meeting during the Autumn term.</a:t>
            </a:r>
          </a:p>
        </p:txBody>
      </p:sp>
      <p:pic>
        <p:nvPicPr>
          <p:cNvPr id="14341" name="Picture 4" descr="Miss Giraffe's Class: Bottle Cap CVC Word Building Centers"/>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591050" y="1401763"/>
            <a:ext cx="3925888" cy="2300287"/>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14342" name="Picture 7"/>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630738" y="4364038"/>
            <a:ext cx="1924050" cy="2057400"/>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14343" name="Picture 8" descr="Phase 3 ch Phoneme Roll and Read Mat (teacher made)"/>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372225" y="3727450"/>
            <a:ext cx="2447925" cy="1665288"/>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82000" y="142873"/>
            <a:ext cx="609600" cy="609600"/>
          </a:xfrm>
          <a:prstGeom prst="rect">
            <a:avLst/>
          </a:prstGeom>
        </p:spPr>
      </p:pic>
    </p:spTree>
    <p:extLst>
      <p:ext uri="{BB962C8B-B14F-4D97-AF65-F5344CB8AC3E}">
        <p14:creationId xmlns:p14="http://schemas.microsoft.com/office/powerpoint/2010/main" val="3569901792"/>
      </p:ext>
    </p:extLst>
  </p:cSld>
  <p:clrMapOvr>
    <a:masterClrMapping/>
  </p:clrMapOvr>
  <p:transition spd="slow">
    <p:fade/>
  </p:transition>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1228"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GB" altLang="en-US" sz="3600" dirty="0" smtClean="0">
                <a:solidFill>
                  <a:schemeClr val="bg1"/>
                </a:solidFill>
              </a:rPr>
              <a:t>A Day in the Life of a Reception Child</a:t>
            </a:r>
          </a:p>
        </p:txBody>
      </p:sp>
      <p:sp>
        <p:nvSpPr>
          <p:cNvPr id="15363" name="Text Box 3"/>
          <p:cNvSpPr txBox="1">
            <a:spLocks noChangeArrowheads="1"/>
          </p:cNvSpPr>
          <p:nvPr/>
        </p:nvSpPr>
        <p:spPr bwMode="auto">
          <a:xfrm>
            <a:off x="611188" y="1916113"/>
            <a:ext cx="2520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5364" name="Text Box 4"/>
          <p:cNvSpPr txBox="1">
            <a:spLocks noChangeArrowheads="1"/>
          </p:cNvSpPr>
          <p:nvPr/>
        </p:nvSpPr>
        <p:spPr bwMode="auto">
          <a:xfrm>
            <a:off x="385763" y="1196975"/>
            <a:ext cx="4186237" cy="507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Then it is then time to get busy with the rest of the morning activities.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There are a range of indoor and outdoor learning experiences on offer every day.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Some of these activities will be led or supported by an adult and other activities we like the children to complete independently.</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We please ask that you provide your child with a pair of wellies that can stay in school at all times. They are essential for our outdoor learning, as we go outside in our outdoor learning environment all year and in all weather! </a:t>
            </a:r>
          </a:p>
        </p:txBody>
      </p:sp>
      <p:pic>
        <p:nvPicPr>
          <p:cNvPr id="15365" name="Picture 1"/>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4643438" y="1284288"/>
            <a:ext cx="2259012" cy="1708150"/>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15366" name="Picture 3"/>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5969000" y="3998913"/>
            <a:ext cx="3163888" cy="1778000"/>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15367" name="Picture 1"/>
          <p:cNvPicPr>
            <a:picLocks noChangeAspect="1"/>
          </p:cNvPicPr>
          <p:nvPr/>
        </p:nvPicPr>
        <p:blipFill>
          <a:blip r:embed="rId6">
            <a:extLst>
              <a:ext uri="{28A0092B-C50C-407E-A947-70E740481C1C}">
                <a14:useLocalDpi xmlns:a14="http://schemas.microsoft.com/office/drawing/2010/main"/>
              </a:ext>
            </a:extLst>
          </a:blip>
          <a:srcRect/>
          <a:stretch>
            <a:fillRect/>
          </a:stretch>
        </p:blipFill>
        <p:spPr bwMode="auto">
          <a:xfrm>
            <a:off x="7308850" y="1284288"/>
            <a:ext cx="1449388" cy="2103437"/>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15368" name="Picture 1"/>
          <p:cNvPicPr>
            <a:picLocks noChangeAspect="1"/>
          </p:cNvPicPr>
          <p:nvPr/>
        </p:nvPicPr>
        <p:blipFill>
          <a:blip r:embed="rId7">
            <a:extLst>
              <a:ext uri="{28A0092B-C50C-407E-A947-70E740481C1C}">
                <a14:useLocalDpi xmlns:a14="http://schemas.microsoft.com/office/drawing/2010/main"/>
              </a:ext>
            </a:extLst>
          </a:blip>
          <a:srcRect/>
          <a:stretch>
            <a:fillRect/>
          </a:stretch>
        </p:blipFill>
        <p:spPr bwMode="auto">
          <a:xfrm>
            <a:off x="5235575" y="5319713"/>
            <a:ext cx="1982788" cy="1346200"/>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15369" name="Picture 2"/>
          <p:cNvPicPr>
            <a:picLocks noChangeAspect="1"/>
          </p:cNvPicPr>
          <p:nvPr/>
        </p:nvPicPr>
        <p:blipFill>
          <a:blip r:embed="rId8">
            <a:extLst>
              <a:ext uri="{28A0092B-C50C-407E-A947-70E740481C1C}">
                <a14:useLocalDpi xmlns:a14="http://schemas.microsoft.com/office/drawing/2010/main"/>
              </a:ext>
            </a:extLst>
          </a:blip>
          <a:srcRect/>
          <a:stretch>
            <a:fillRect/>
          </a:stretch>
        </p:blipFill>
        <p:spPr bwMode="auto">
          <a:xfrm>
            <a:off x="4419600" y="3403600"/>
            <a:ext cx="2911475" cy="1397000"/>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382000" y="117159"/>
            <a:ext cx="609600" cy="609600"/>
          </a:xfrm>
          <a:prstGeom prst="rect">
            <a:avLst/>
          </a:prstGeom>
        </p:spPr>
      </p:pic>
    </p:spTree>
    <p:extLst>
      <p:ext uri="{BB962C8B-B14F-4D97-AF65-F5344CB8AC3E}">
        <p14:creationId xmlns:p14="http://schemas.microsoft.com/office/powerpoint/2010/main" val="2096738407"/>
      </p:ext>
    </p:extLst>
  </p:cSld>
  <p:clrMapOvr>
    <a:masterClrMapping/>
  </p:clrMapOvr>
  <p:transition spd="slow">
    <p:fade/>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8200"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250825" y="57945"/>
            <a:ext cx="8229600" cy="1143000"/>
          </a:xfrm>
        </p:spPr>
        <p:txBody>
          <a:bodyPr/>
          <a:lstStyle/>
          <a:p>
            <a:pPr eaLnBrk="1" hangingPunct="1"/>
            <a:r>
              <a:rPr lang="en-GB" altLang="en-US" sz="3600" smtClean="0">
                <a:solidFill>
                  <a:schemeClr val="bg1"/>
                </a:solidFill>
              </a:rPr>
              <a:t>A Day in the Life of a Reception Child</a:t>
            </a:r>
          </a:p>
        </p:txBody>
      </p:sp>
      <p:sp>
        <p:nvSpPr>
          <p:cNvPr id="16387" name="Text Box 3"/>
          <p:cNvSpPr txBox="1">
            <a:spLocks noChangeArrowheads="1"/>
          </p:cNvSpPr>
          <p:nvPr/>
        </p:nvSpPr>
        <p:spPr bwMode="auto">
          <a:xfrm>
            <a:off x="611188" y="1916113"/>
            <a:ext cx="2520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6388" name="Text Box 4"/>
          <p:cNvSpPr txBox="1">
            <a:spLocks noChangeArrowheads="1"/>
          </p:cNvSpPr>
          <p:nvPr/>
        </p:nvSpPr>
        <p:spPr bwMode="auto">
          <a:xfrm>
            <a:off x="250825" y="1163638"/>
            <a:ext cx="63373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en-US" sz="2400" b="0" i="0" u="sng" strike="noStrike" kern="1200" cap="none" spc="0" normalizeH="0" baseline="0" noProof="0">
                <a:ln>
                  <a:noFill/>
                </a:ln>
                <a:solidFill>
                  <a:srgbClr val="FFFFFF"/>
                </a:solidFill>
                <a:effectLst/>
                <a:uLnTx/>
                <a:uFillTx/>
                <a:latin typeface="Arial" panose="020B0604020202020204" pitchFamily="34" charset="0"/>
                <a:ea typeface="+mn-ea"/>
                <a:cs typeface="+mn-cs"/>
              </a:rPr>
              <a:t>Learning outdoors</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en-US" sz="2400" b="0" i="0" u="none" strike="noStrike" kern="1200" cap="none" spc="0" normalizeH="0" baseline="0" noProof="0">
                <a:ln>
                  <a:noFill/>
                </a:ln>
                <a:solidFill>
                  <a:srgbClr val="FFFFFF"/>
                </a:solidFill>
                <a:effectLst/>
                <a:uLnTx/>
                <a:uFillTx/>
                <a:latin typeface="Arial" panose="020B0604020202020204" pitchFamily="34" charset="0"/>
                <a:ea typeface="+mn-ea"/>
                <a:cs typeface="+mn-cs"/>
              </a:rPr>
              <a:t>Please provide suitable clothing for your child all year round! Don’t forget wellies and coats! </a:t>
            </a:r>
          </a:p>
        </p:txBody>
      </p:sp>
      <p:pic>
        <p:nvPicPr>
          <p:cNvPr id="16389" name="Picture 6"/>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576263" y="4567238"/>
            <a:ext cx="2092325" cy="1562100"/>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16390" name="Picture 8"/>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2697163" y="4567238"/>
            <a:ext cx="2351087" cy="1757362"/>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16391" name="Picture 1"/>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390525" y="2560638"/>
            <a:ext cx="3419475" cy="1924050"/>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16392" name="Picture 2"/>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bwMode="auto">
          <a:xfrm>
            <a:off x="7032625" y="2589213"/>
            <a:ext cx="1935163" cy="3440112"/>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16393" name="Picture 7"/>
          <p:cNvPicPr>
            <a:picLocks noChangeAspect="1"/>
          </p:cNvPicPr>
          <p:nvPr/>
        </p:nvPicPr>
        <p:blipFill>
          <a:blip r:embed="rId8" cstate="email">
            <a:extLst>
              <a:ext uri="{28A0092B-C50C-407E-A947-70E740481C1C}">
                <a14:useLocalDpi xmlns:a14="http://schemas.microsoft.com/office/drawing/2010/main"/>
              </a:ext>
            </a:extLst>
          </a:blip>
          <a:srcRect/>
          <a:stretch>
            <a:fillRect/>
          </a:stretch>
        </p:blipFill>
        <p:spPr bwMode="auto">
          <a:xfrm>
            <a:off x="5078413" y="4629150"/>
            <a:ext cx="1979612" cy="1477963"/>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16394" name="Picture 3"/>
          <p:cNvPicPr>
            <a:picLocks noChangeAspect="1"/>
          </p:cNvPicPr>
          <p:nvPr/>
        </p:nvPicPr>
        <p:blipFill>
          <a:blip r:embed="rId9" cstate="email">
            <a:extLst>
              <a:ext uri="{28A0092B-C50C-407E-A947-70E740481C1C}">
                <a14:useLocalDpi xmlns:a14="http://schemas.microsoft.com/office/drawing/2010/main"/>
              </a:ext>
            </a:extLst>
          </a:blip>
          <a:srcRect/>
          <a:stretch>
            <a:fillRect/>
          </a:stretch>
        </p:blipFill>
        <p:spPr bwMode="auto">
          <a:xfrm>
            <a:off x="3856038" y="2805113"/>
            <a:ext cx="3132137" cy="1762125"/>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16395" name="Picture 4"/>
          <p:cNvPicPr>
            <a:picLocks noChangeAspect="1"/>
          </p:cNvPicPr>
          <p:nvPr/>
        </p:nvPicPr>
        <p:blipFill>
          <a:blip r:embed="rId10" cstate="email">
            <a:extLst>
              <a:ext uri="{28A0092B-C50C-407E-A947-70E740481C1C}">
                <a14:useLocalDpi xmlns:a14="http://schemas.microsoft.com/office/drawing/2010/main"/>
              </a:ext>
            </a:extLst>
          </a:blip>
          <a:srcRect/>
          <a:stretch>
            <a:fillRect/>
          </a:stretch>
        </p:blipFill>
        <p:spPr bwMode="auto">
          <a:xfrm>
            <a:off x="6775450" y="1130300"/>
            <a:ext cx="1879600" cy="1865313"/>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8370926" y="163699"/>
            <a:ext cx="609600" cy="609600"/>
          </a:xfrm>
          <a:prstGeom prst="rect">
            <a:avLst/>
          </a:prstGeom>
        </p:spPr>
      </p:pic>
    </p:spTree>
    <p:extLst>
      <p:ext uri="{BB962C8B-B14F-4D97-AF65-F5344CB8AC3E}">
        <p14:creationId xmlns:p14="http://schemas.microsoft.com/office/powerpoint/2010/main" val="126875128"/>
      </p:ext>
    </p:extLst>
  </p:cSld>
  <p:clrMapOvr>
    <a:masterClrMapping/>
  </p:clrMapOvr>
  <p:transition spd="slow">
    <p:fade/>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1280"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GB" altLang="en-US" sz="3600" smtClean="0">
                <a:solidFill>
                  <a:schemeClr val="bg1"/>
                </a:solidFill>
              </a:rPr>
              <a:t>A Day in the Life of a Reception Child</a:t>
            </a:r>
          </a:p>
        </p:txBody>
      </p:sp>
      <p:sp>
        <p:nvSpPr>
          <p:cNvPr id="17411" name="Text Box 3"/>
          <p:cNvSpPr txBox="1">
            <a:spLocks noChangeArrowheads="1"/>
          </p:cNvSpPr>
          <p:nvPr/>
        </p:nvSpPr>
        <p:spPr bwMode="auto">
          <a:xfrm>
            <a:off x="611188" y="1916113"/>
            <a:ext cx="2520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7412" name="Text Box 4"/>
          <p:cNvSpPr txBox="1">
            <a:spLocks noChangeArrowheads="1"/>
          </p:cNvSpPr>
          <p:nvPr/>
        </p:nvSpPr>
        <p:spPr bwMode="auto">
          <a:xfrm>
            <a:off x="354013" y="1268413"/>
            <a:ext cx="8539162" cy="540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500" b="0" i="0" u="sng" strike="noStrike" kern="1200" cap="none" spc="0" normalizeH="0" baseline="0" noProof="0">
                <a:ln>
                  <a:noFill/>
                </a:ln>
                <a:solidFill>
                  <a:srgbClr val="FFFFFF"/>
                </a:solidFill>
                <a:effectLst/>
                <a:uLnTx/>
                <a:uFillTx/>
                <a:latin typeface="Arial" panose="020B0604020202020204" pitchFamily="34" charset="0"/>
                <a:ea typeface="+mn-ea"/>
                <a:cs typeface="+mn-cs"/>
              </a:rPr>
              <a:t>P.E. days</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500" b="0" i="0" u="none" strike="noStrike" kern="1200" cap="none" spc="0" normalizeH="0" baseline="0" noProof="0">
                <a:ln>
                  <a:noFill/>
                </a:ln>
                <a:solidFill>
                  <a:srgbClr val="FFFFFF"/>
                </a:solidFill>
                <a:effectLst/>
                <a:uLnTx/>
                <a:uFillTx/>
                <a:latin typeface="Arial" panose="020B0604020202020204" pitchFamily="34" charset="0"/>
                <a:ea typeface="+mn-ea"/>
                <a:cs typeface="+mn-cs"/>
              </a:rPr>
              <a:t>The children will have a P.E. lesson each week with their class teacher. We will inform you of our P.E. day nearer the time! Children will need a pair of shorts, a t-shirt and plimsolls or trainers for indoor P.E. The children will also need an outdoor P.E. kit. after Easter. Children will need tracksuit bottoms, a t-shirt and a warm jacket with plimsolls or trainers for outdoor P.E.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5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500" b="0" i="0" u="sng" strike="noStrike" kern="1200" cap="none" spc="0" normalizeH="0" baseline="0" noProof="0">
                <a:ln>
                  <a:noFill/>
                </a:ln>
                <a:solidFill>
                  <a:srgbClr val="FFFFFF"/>
                </a:solidFill>
                <a:effectLst/>
                <a:uLnTx/>
                <a:uFillTx/>
                <a:latin typeface="Arial" panose="020B0604020202020204" pitchFamily="34" charset="0"/>
                <a:ea typeface="+mn-ea"/>
                <a:cs typeface="+mn-cs"/>
              </a:rPr>
              <a:t>Hair</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500" b="0" i="0" u="none" strike="noStrike" kern="1200" cap="none" spc="0" normalizeH="0" baseline="0" noProof="0">
                <a:ln>
                  <a:noFill/>
                </a:ln>
                <a:solidFill>
                  <a:srgbClr val="FFFFFF"/>
                </a:solidFill>
                <a:effectLst/>
                <a:uLnTx/>
                <a:uFillTx/>
                <a:latin typeface="Arial" panose="020B0604020202020204" pitchFamily="34" charset="0"/>
                <a:ea typeface="+mn-ea"/>
                <a:cs typeface="+mn-cs"/>
              </a:rPr>
              <a:t>Please tie up long hair, especially on P.E. days. This will help us to get ready for P.E. much quicker and reduce the risk of hair getting caught in P.E. equipment during our sports activities. It also helps to stop the spread of ‘little friends’ visiting your children’s hair!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500" b="0" i="0" u="sng" strike="noStrike" kern="1200" cap="none" spc="0" normalizeH="0" baseline="0" noProof="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500" b="0" i="0" u="sng" strike="noStrike" kern="1200" cap="none" spc="0" normalizeH="0" baseline="0" noProof="0">
                <a:ln>
                  <a:noFill/>
                </a:ln>
                <a:solidFill>
                  <a:srgbClr val="FFFFFF"/>
                </a:solidFill>
                <a:effectLst/>
                <a:uLnTx/>
                <a:uFillTx/>
                <a:latin typeface="Arial" panose="020B0604020202020204" pitchFamily="34" charset="0"/>
                <a:ea typeface="+mn-ea"/>
                <a:cs typeface="+mn-cs"/>
              </a:rPr>
              <a:t>Jewellery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500" b="0" i="0" u="none" strike="noStrike" kern="1200" cap="none" spc="0" normalizeH="0" baseline="0" noProof="0">
                <a:ln>
                  <a:noFill/>
                </a:ln>
                <a:solidFill>
                  <a:srgbClr val="FFFFFF"/>
                </a:solidFill>
                <a:effectLst/>
                <a:uLnTx/>
                <a:uFillTx/>
                <a:latin typeface="Arial" panose="020B0604020202020204" pitchFamily="34" charset="0"/>
                <a:ea typeface="+mn-ea"/>
                <a:cs typeface="+mn-cs"/>
              </a:rPr>
              <a:t>Children are not to wear jewellery to school except for earrings. Earrings should be studs and removed or covered on P.E. days.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5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500" b="0" i="0" u="sng" strike="noStrike" kern="1200" cap="none" spc="0" normalizeH="0" baseline="0" noProof="0">
                <a:ln>
                  <a:noFill/>
                </a:ln>
                <a:solidFill>
                  <a:srgbClr val="FFFFFF"/>
                </a:solidFill>
                <a:effectLst/>
                <a:uLnTx/>
                <a:uFillTx/>
                <a:latin typeface="Arial" panose="020B0604020202020204" pitchFamily="34" charset="0"/>
                <a:ea typeface="+mn-ea"/>
                <a:cs typeface="+mn-cs"/>
              </a:rPr>
              <a:t>Swimming</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500" b="0" i="0" u="none" strike="noStrike" kern="1200" cap="none" spc="0" normalizeH="0" baseline="0" noProof="0">
                <a:ln>
                  <a:noFill/>
                </a:ln>
                <a:solidFill>
                  <a:srgbClr val="FFFFFF"/>
                </a:solidFill>
                <a:effectLst/>
                <a:uLnTx/>
                <a:uFillTx/>
                <a:latin typeface="Arial" panose="020B0604020202020204" pitchFamily="34" charset="0"/>
                <a:ea typeface="+mn-ea"/>
                <a:cs typeface="+mn-cs"/>
              </a:rPr>
              <a:t>We are very lucky to have our own swimming pool. Swimming lessons will take place during our Summer term. More information about our swimming lessons will be sent out towards the Summer term.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5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500" b="0" i="0" u="none" strike="noStrike" kern="1200" cap="none" spc="0" normalizeH="0" baseline="0" noProof="0">
                <a:ln>
                  <a:noFill/>
                </a:ln>
                <a:solidFill>
                  <a:srgbClr val="FFFFFF"/>
                </a:solidFill>
                <a:effectLst/>
                <a:uLnTx/>
                <a:uFillTx/>
                <a:latin typeface="Arial" panose="020B0604020202020204" pitchFamily="34" charset="0"/>
                <a:ea typeface="+mn-ea"/>
                <a:cs typeface="+mn-cs"/>
              </a:rPr>
              <a:t>PLEASE NAME EVERYTHING!! Wellies, clothing, coats, hats, scarves, water bottles, everything!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500" b="0" i="0" u="none" strike="noStrike" kern="1200" cap="none" spc="0" normalizeH="0" baseline="0" noProof="0">
                <a:ln>
                  <a:noFill/>
                </a:ln>
                <a:solidFill>
                  <a:srgbClr val="FFFFFF"/>
                </a:solidFill>
                <a:effectLst/>
                <a:uLnTx/>
                <a:uFillTx/>
                <a:latin typeface="Arial" panose="020B0604020202020204" pitchFamily="34" charset="0"/>
                <a:ea typeface="+mn-ea"/>
                <a:cs typeface="+mn-cs"/>
              </a:rPr>
              <a:t>This saves us from putting any belongings found and not claimed, into lost property and ensures you are more likely to find any missing belongings! </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153807"/>
            <a:ext cx="609600" cy="609600"/>
          </a:xfrm>
          <a:prstGeom prst="rect">
            <a:avLst/>
          </a:prstGeom>
        </p:spPr>
      </p:pic>
    </p:spTree>
    <p:extLst>
      <p:ext uri="{BB962C8B-B14F-4D97-AF65-F5344CB8AC3E}">
        <p14:creationId xmlns:p14="http://schemas.microsoft.com/office/powerpoint/2010/main" val="4139203341"/>
      </p:ext>
    </p:extLst>
  </p:cSld>
  <p:clrMapOvr>
    <a:masterClrMapping/>
  </p:clrMapOvr>
  <p:transition spd="slow">
    <p:fade/>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9671"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GB" altLang="en-US" sz="3600" smtClean="0">
                <a:solidFill>
                  <a:schemeClr val="bg1"/>
                </a:solidFill>
              </a:rPr>
              <a:t>A Day in the Life of a Reception Child</a:t>
            </a:r>
          </a:p>
        </p:txBody>
      </p:sp>
      <p:sp>
        <p:nvSpPr>
          <p:cNvPr id="18435" name="Text Box 3"/>
          <p:cNvSpPr txBox="1">
            <a:spLocks noChangeArrowheads="1"/>
          </p:cNvSpPr>
          <p:nvPr/>
        </p:nvSpPr>
        <p:spPr bwMode="auto">
          <a:xfrm>
            <a:off x="611188" y="1916113"/>
            <a:ext cx="2520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8436" name="Text Box 4"/>
          <p:cNvSpPr txBox="1">
            <a:spLocks noChangeArrowheads="1"/>
          </p:cNvSpPr>
          <p:nvPr/>
        </p:nvSpPr>
        <p:spPr bwMode="auto">
          <a:xfrm>
            <a:off x="323850" y="1196975"/>
            <a:ext cx="4833938" cy="532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en-US" sz="2000" b="0" i="0" u="sng" strike="noStrike" kern="1200" cap="none" spc="0" normalizeH="0" baseline="0" noProof="0" dirty="0">
                <a:ln>
                  <a:noFill/>
                </a:ln>
                <a:solidFill>
                  <a:srgbClr val="FFFFFF"/>
                </a:solidFill>
                <a:effectLst/>
                <a:uLnTx/>
                <a:uFillTx/>
                <a:latin typeface="Arial" panose="020B0604020202020204" pitchFamily="34" charset="0"/>
                <a:ea typeface="+mn-ea"/>
                <a:cs typeface="+mn-cs"/>
              </a:rPr>
              <a:t>Lunch time routines</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Children can have a hot meal from our food provider or choose to bring in their own packed lunch.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Hot meals need to be ordered online and there are many hot options and a cold option to choose from each day.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Each day, we display which food option has been chosen for your child and a colour ticket is provided. Children then exchange their ticket for their lunch!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Lunchtimes are a social time where we encourage the children to use a knife and fork and try new things. </a:t>
            </a:r>
          </a:p>
        </p:txBody>
      </p:sp>
      <p:pic>
        <p:nvPicPr>
          <p:cNvPr id="18437" name="Picture 6" descr="PLCD44 | Packing Lunch Clipart Dj Pack #6358"/>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684838" y="1698625"/>
            <a:ext cx="2743200" cy="2160588"/>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18438" name="Picture 6"/>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384800" y="4140200"/>
            <a:ext cx="3343275" cy="1906588"/>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2000" y="236253"/>
            <a:ext cx="609600" cy="609600"/>
          </a:xfrm>
          <a:prstGeom prst="rect">
            <a:avLst/>
          </a:prstGeom>
        </p:spPr>
      </p:pic>
    </p:spTree>
    <p:extLst>
      <p:ext uri="{BB962C8B-B14F-4D97-AF65-F5344CB8AC3E}">
        <p14:creationId xmlns:p14="http://schemas.microsoft.com/office/powerpoint/2010/main" val="3374030347"/>
      </p:ext>
    </p:extLst>
  </p:cSld>
  <p:clrMapOvr>
    <a:masterClrMapping/>
  </p:clrMapOvr>
  <p:transition spd="slow">
    <p:fade/>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3682"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GB" altLang="en-US" sz="3600" smtClean="0">
                <a:solidFill>
                  <a:schemeClr val="bg1"/>
                </a:solidFill>
              </a:rPr>
              <a:t>A Day in the Life of a Reception Child</a:t>
            </a:r>
          </a:p>
        </p:txBody>
      </p:sp>
      <p:sp>
        <p:nvSpPr>
          <p:cNvPr id="19459" name="Text Box 3"/>
          <p:cNvSpPr txBox="1">
            <a:spLocks noChangeArrowheads="1"/>
          </p:cNvSpPr>
          <p:nvPr/>
        </p:nvSpPr>
        <p:spPr bwMode="auto">
          <a:xfrm>
            <a:off x="611188" y="1916113"/>
            <a:ext cx="2520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9460" name="Text Box 4"/>
          <p:cNvSpPr txBox="1">
            <a:spLocks noChangeArrowheads="1"/>
          </p:cNvSpPr>
          <p:nvPr/>
        </p:nvSpPr>
        <p:spPr bwMode="auto">
          <a:xfrm>
            <a:off x="500063" y="1557338"/>
            <a:ext cx="3460750"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en-US" sz="2000" b="0" i="0" u="none" strike="noStrike" kern="1200" cap="none" spc="0" normalizeH="0" baseline="0" noProof="0">
                <a:ln>
                  <a:noFill/>
                </a:ln>
                <a:solidFill>
                  <a:srgbClr val="FFFFFF"/>
                </a:solidFill>
                <a:effectLst/>
                <a:uLnTx/>
                <a:uFillTx/>
                <a:latin typeface="Arial" panose="020B0604020202020204" pitchFamily="34" charset="0"/>
                <a:ea typeface="+mn-ea"/>
                <a:cs typeface="+mn-cs"/>
              </a:rPr>
              <a:t>All this hard work deserves a reward. We have many reward systems in place.</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20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000" b="0" i="0" u="sng" strike="noStrike" kern="1200" cap="none" spc="0" normalizeH="0" baseline="0" noProof="0">
                <a:ln>
                  <a:noFill/>
                </a:ln>
                <a:solidFill>
                  <a:srgbClr val="FFFFFF"/>
                </a:solidFill>
                <a:effectLst/>
                <a:uLnTx/>
                <a:uFillTx/>
                <a:latin typeface="Arial" panose="020B0604020202020204" pitchFamily="34" charset="0"/>
                <a:ea typeface="+mn-ea"/>
                <a:cs typeface="+mn-cs"/>
              </a:rPr>
              <a:t>Sticker charts- </a:t>
            </a:r>
            <a:r>
              <a:rPr kumimoji="0" lang="en-GB" altLang="en-US" sz="2000" b="0" i="0" u="none" strike="noStrike" kern="1200" cap="none" spc="0" normalizeH="0" baseline="0" noProof="0">
                <a:ln>
                  <a:noFill/>
                </a:ln>
                <a:solidFill>
                  <a:srgbClr val="FFFFFF"/>
                </a:solidFill>
                <a:effectLst/>
                <a:uLnTx/>
                <a:uFillTx/>
                <a:latin typeface="Arial" panose="020B0604020202020204" pitchFamily="34" charset="0"/>
                <a:ea typeface="+mn-ea"/>
                <a:cs typeface="+mn-cs"/>
              </a:rPr>
              <a:t>Children can earn stickers which they can put on a band of their choice. Sticker bands can hold 20 stickers. Once full, the children can show off their sticker band to Mrs Kent who will reward them with a special head teachers sticker!</a:t>
            </a:r>
          </a:p>
        </p:txBody>
      </p:sp>
      <p:pic>
        <p:nvPicPr>
          <p:cNvPr id="19461" name="Picture 11" descr="G:\Staff Only\STAFF FOLDERS\Miss Hall\photos new parents meeting\IMG_5301.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787900" y="1557338"/>
            <a:ext cx="3441700" cy="4608512"/>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134938"/>
            <a:ext cx="609600" cy="609600"/>
          </a:xfrm>
          <a:prstGeom prst="rect">
            <a:avLst/>
          </a:prstGeom>
        </p:spPr>
      </p:pic>
    </p:spTree>
    <p:extLst>
      <p:ext uri="{BB962C8B-B14F-4D97-AF65-F5344CB8AC3E}">
        <p14:creationId xmlns:p14="http://schemas.microsoft.com/office/powerpoint/2010/main" val="1120030070"/>
      </p:ext>
    </p:extLst>
  </p:cSld>
  <p:clrMapOvr>
    <a:masterClrMapping/>
  </p:clrMapOvr>
  <p:transition spd="slow">
    <p:fade/>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1056"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n-GB" altLang="en-US" sz="3600" smtClean="0">
                <a:solidFill>
                  <a:schemeClr val="bg1"/>
                </a:solidFill>
              </a:rPr>
              <a:t>A Day in the Life of a Reception Child</a:t>
            </a:r>
          </a:p>
        </p:txBody>
      </p:sp>
      <p:sp>
        <p:nvSpPr>
          <p:cNvPr id="20483" name="Text Box 3"/>
          <p:cNvSpPr txBox="1">
            <a:spLocks noChangeArrowheads="1"/>
          </p:cNvSpPr>
          <p:nvPr/>
        </p:nvSpPr>
        <p:spPr bwMode="auto">
          <a:xfrm>
            <a:off x="611188" y="1916113"/>
            <a:ext cx="2520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0484" name="Text Box 4"/>
          <p:cNvSpPr txBox="1">
            <a:spLocks noChangeArrowheads="1"/>
          </p:cNvSpPr>
          <p:nvPr/>
        </p:nvSpPr>
        <p:spPr bwMode="auto">
          <a:xfrm>
            <a:off x="250825" y="1282700"/>
            <a:ext cx="4465638"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500" b="0" i="0" u="sng" strike="noStrike" kern="1200" cap="none" spc="0" normalizeH="0" baseline="0" noProof="0">
                <a:ln>
                  <a:noFill/>
                </a:ln>
                <a:solidFill>
                  <a:srgbClr val="FFFFFF"/>
                </a:solidFill>
                <a:effectLst/>
                <a:uLnTx/>
                <a:uFillTx/>
                <a:latin typeface="Arial" panose="020B0604020202020204" pitchFamily="34" charset="0"/>
                <a:ea typeface="+mn-ea"/>
                <a:cs typeface="+mn-cs"/>
              </a:rPr>
              <a:t>Class rewards- </a:t>
            </a:r>
            <a:r>
              <a:rPr kumimoji="0" lang="en-GB" altLang="en-US" sz="1500" b="0" i="0" u="none" strike="noStrike" kern="1200" cap="none" spc="0" normalizeH="0" baseline="0" noProof="0">
                <a:ln>
                  <a:noFill/>
                </a:ln>
                <a:solidFill>
                  <a:srgbClr val="FFFFFF"/>
                </a:solidFill>
                <a:effectLst/>
                <a:uLnTx/>
                <a:uFillTx/>
                <a:latin typeface="Arial" panose="020B0604020202020204" pitchFamily="34" charset="0"/>
                <a:ea typeface="+mn-ea"/>
                <a:cs typeface="+mn-cs"/>
              </a:rPr>
              <a:t>Each class also has their own reward system in place. This may be jars with special ‘rewards’ on. Children can collect pompoms (for various positive behaviours such as being kind, tidying up etc.) to pop in a jar of their choice. Once the jar is full, the children are rewarded with the treat labelled on the front of the full jar!</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500" b="0" i="0" u="sng" strike="noStrike" kern="1200" cap="none" spc="0" normalizeH="0" baseline="0" noProof="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500" b="0" i="0" u="sng" strike="noStrike" kern="1200" cap="none" spc="0" normalizeH="0" baseline="0" noProof="0">
                <a:ln>
                  <a:noFill/>
                </a:ln>
                <a:solidFill>
                  <a:srgbClr val="FFFFFF"/>
                </a:solidFill>
                <a:effectLst/>
                <a:uLnTx/>
                <a:uFillTx/>
                <a:latin typeface="Arial" panose="020B0604020202020204" pitchFamily="34" charset="0"/>
                <a:ea typeface="+mn-ea"/>
                <a:cs typeface="+mn-cs"/>
              </a:rPr>
              <a:t>Good to be Green- </a:t>
            </a:r>
            <a:r>
              <a:rPr kumimoji="0" lang="en-GB" altLang="en-US" sz="1500" b="0" i="0" u="none" strike="noStrike" kern="1200" cap="none" spc="0" normalizeH="0" baseline="0" noProof="0">
                <a:ln>
                  <a:noFill/>
                </a:ln>
                <a:solidFill>
                  <a:srgbClr val="FFFFFF"/>
                </a:solidFill>
                <a:effectLst/>
                <a:uLnTx/>
                <a:uFillTx/>
                <a:latin typeface="Arial" panose="020B0604020202020204" pitchFamily="34" charset="0"/>
                <a:ea typeface="+mn-ea"/>
                <a:cs typeface="+mn-cs"/>
              </a:rPr>
              <a:t>Our behaviour policy enables children to be rewarded for good behaviour. Children collect a star or stamp on a golden ticket if they stay on the gold star all week! The golden tickets with 5 or more stars/stamps on, are then put into a prize draw at the end of the term, where two children are chosen from each class to choose a special prize!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5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500" b="0" i="0" u="sng" strike="noStrike" kern="1200" cap="none" spc="0" normalizeH="0" baseline="0" noProof="0">
                <a:ln>
                  <a:noFill/>
                </a:ln>
                <a:solidFill>
                  <a:srgbClr val="FFFFFF"/>
                </a:solidFill>
                <a:effectLst/>
                <a:uLnTx/>
                <a:uFillTx/>
                <a:latin typeface="Arial" panose="020B0604020202020204" pitchFamily="34" charset="0"/>
                <a:ea typeface="+mn-ea"/>
                <a:cs typeface="+mn-cs"/>
              </a:rPr>
              <a:t>Golden Time- </a:t>
            </a:r>
            <a:r>
              <a:rPr kumimoji="0" lang="en-GB" altLang="en-US" sz="1500" b="0" i="0" u="none" strike="noStrike" kern="1200" cap="none" spc="0" normalizeH="0" baseline="0" noProof="0">
                <a:ln>
                  <a:noFill/>
                </a:ln>
                <a:solidFill>
                  <a:srgbClr val="FFFFFF"/>
                </a:solidFill>
                <a:effectLst/>
                <a:uLnTx/>
                <a:uFillTx/>
                <a:latin typeface="Arial" panose="020B0604020202020204" pitchFamily="34" charset="0"/>
                <a:ea typeface="+mn-ea"/>
                <a:cs typeface="+mn-cs"/>
              </a:rPr>
              <a:t>Children are rewarded with Golden Time on a Friday afternoon if they follow the school rules all week. Children get to choose which activities they would like to take part in during their Golden Time. </a:t>
            </a:r>
          </a:p>
        </p:txBody>
      </p:sp>
      <p:pic>
        <p:nvPicPr>
          <p:cNvPr id="20485" name="Picture 2"/>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4967288" y="1293813"/>
            <a:ext cx="3600450" cy="2689225"/>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20486" name="Picture 1"/>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4848225" y="3983038"/>
            <a:ext cx="1944688" cy="2600325"/>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20487" name="Picture 1"/>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6858000" y="3860800"/>
            <a:ext cx="2092325" cy="1800225"/>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40725" y="143528"/>
            <a:ext cx="609600" cy="609600"/>
          </a:xfrm>
          <a:prstGeom prst="rect">
            <a:avLst/>
          </a:prstGeom>
        </p:spPr>
      </p:pic>
    </p:spTree>
    <p:extLst>
      <p:ext uri="{BB962C8B-B14F-4D97-AF65-F5344CB8AC3E}">
        <p14:creationId xmlns:p14="http://schemas.microsoft.com/office/powerpoint/2010/main" val="1513997325"/>
      </p:ext>
    </p:extLst>
  </p:cSld>
  <p:clrMapOvr>
    <a:masterClrMapping/>
  </p:clrMapOvr>
  <p:transition spd="slow">
    <p:fade/>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92302"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GB" altLang="en-US" sz="3600" smtClean="0">
                <a:solidFill>
                  <a:schemeClr val="bg1"/>
                </a:solidFill>
              </a:rPr>
              <a:t>A Day in the Life of a Reception Child</a:t>
            </a:r>
          </a:p>
        </p:txBody>
      </p:sp>
      <p:sp>
        <p:nvSpPr>
          <p:cNvPr id="21507" name="Text Box 3"/>
          <p:cNvSpPr txBox="1">
            <a:spLocks noChangeArrowheads="1"/>
          </p:cNvSpPr>
          <p:nvPr/>
        </p:nvSpPr>
        <p:spPr bwMode="auto">
          <a:xfrm>
            <a:off x="611188" y="1916113"/>
            <a:ext cx="2520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1508" name="Text Box 4"/>
          <p:cNvSpPr txBox="1">
            <a:spLocks noChangeArrowheads="1"/>
          </p:cNvSpPr>
          <p:nvPr/>
        </p:nvSpPr>
        <p:spPr bwMode="auto">
          <a:xfrm>
            <a:off x="250825" y="1307602"/>
            <a:ext cx="6337300" cy="454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700" b="0" i="0" u="sng" strike="noStrike" kern="1200" cap="none" spc="0" normalizeH="0" baseline="0" noProof="0" dirty="0">
                <a:ln>
                  <a:noFill/>
                </a:ln>
                <a:solidFill>
                  <a:srgbClr val="FFFFFF"/>
                </a:solidFill>
                <a:effectLst/>
                <a:uLnTx/>
                <a:uFillTx/>
                <a:latin typeface="Arial" panose="020B0604020202020204" pitchFamily="34" charset="0"/>
                <a:ea typeface="+mn-ea"/>
                <a:cs typeface="+mn-cs"/>
              </a:rPr>
              <a:t>The end of the day- </a:t>
            </a:r>
            <a:r>
              <a:rPr kumimoji="0" lang="en-GB" altLang="en-US" sz="17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The  children will leave through the red gates which they entered in during the morning.  We will hand the children over to you one at a time.</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7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700" b="0" i="0" u="sng" strike="noStrike" kern="1200" cap="none" spc="0" normalizeH="0" baseline="0" noProof="0" dirty="0">
                <a:ln>
                  <a:noFill/>
                </a:ln>
                <a:solidFill>
                  <a:srgbClr val="FFFFFF"/>
                </a:solidFill>
                <a:effectLst/>
                <a:uLnTx/>
                <a:uFillTx/>
                <a:latin typeface="Arial" panose="020B0604020202020204" pitchFamily="34" charset="0"/>
                <a:ea typeface="+mn-ea"/>
                <a:cs typeface="+mn-cs"/>
              </a:rPr>
              <a:t>News-</a:t>
            </a:r>
            <a:r>
              <a:rPr kumimoji="0" lang="en-GB" altLang="en-US" sz="17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 Please let us know if your child is being collected from school by a different adult or if they are going to the after school provision. Please be aware that if you need to pass on a message or speak to your child’s class teacher, mornings can be very busy! The adults on the gate can pass on messages if needed or if you can wait until after school, once all of the children have gone, this is the ideal time to chat!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700" b="0" i="0" u="sng" strike="noStrike" kern="1200" cap="none" spc="0" normalizeH="0" baseline="0" noProof="0" dirty="0">
              <a:ln>
                <a:noFill/>
              </a:ln>
              <a:solidFill>
                <a:srgbClr val="FFFFFF"/>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700" b="0" i="0" u="sng" strike="noStrike" kern="1200" cap="none" spc="0" normalizeH="0" baseline="0" noProof="0" dirty="0" smtClean="0">
                <a:ln>
                  <a:noFill/>
                </a:ln>
                <a:solidFill>
                  <a:srgbClr val="FFFFFF"/>
                </a:solidFill>
                <a:effectLst/>
                <a:uLnTx/>
                <a:uFillTx/>
                <a:latin typeface="Arial" panose="020B0604020202020204" pitchFamily="34" charset="0"/>
                <a:ea typeface="+mn-ea"/>
                <a:cs typeface="+mn-cs"/>
              </a:rPr>
              <a:t>Before and After School provision- </a:t>
            </a:r>
            <a:r>
              <a:rPr kumimoji="0" lang="en-GB" altLang="en-US" sz="17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Children in before school provision will be brought down to the classroom ready to start the school day. Children who are attending after school provision, will be collected from the classroom by a member of their staff at the end of the school day. </a:t>
            </a:r>
          </a:p>
        </p:txBody>
      </p:sp>
      <p:pic>
        <p:nvPicPr>
          <p:cNvPr id="21509" name="Picture 1"/>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6588125" y="1916113"/>
            <a:ext cx="2282825" cy="3340100"/>
          </a:xfrm>
          <a:prstGeom prst="rect">
            <a:avLst/>
          </a:prstGeom>
          <a:solidFill>
            <a:schemeClr val="bg1"/>
          </a:solidFill>
          <a:ln w="38100">
            <a:solidFill>
              <a:schemeClr val="bg1"/>
            </a:solidFill>
            <a:miter lim="800000"/>
            <a:headEnd/>
            <a:tailEnd/>
          </a:ln>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236538"/>
            <a:ext cx="609600" cy="609600"/>
          </a:xfrm>
          <a:prstGeom prst="rect">
            <a:avLst/>
          </a:prstGeom>
        </p:spPr>
      </p:pic>
    </p:spTree>
    <p:extLst>
      <p:ext uri="{BB962C8B-B14F-4D97-AF65-F5344CB8AC3E}">
        <p14:creationId xmlns:p14="http://schemas.microsoft.com/office/powerpoint/2010/main" val="2923476946"/>
      </p:ext>
    </p:extLst>
  </p:cSld>
  <p:clrMapOvr>
    <a:masterClrMapping/>
  </p:clrMapOvr>
  <p:transition spd="slow">
    <p:fade/>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4833"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457200" y="3735585"/>
            <a:ext cx="8229600" cy="1143000"/>
          </a:xfrm>
        </p:spPr>
        <p:txBody>
          <a:bodyPr/>
          <a:lstStyle/>
          <a:p>
            <a:pPr eaLnBrk="1" hangingPunct="1"/>
            <a:r>
              <a:rPr lang="en-GB" altLang="en-US" sz="3600" dirty="0">
                <a:solidFill>
                  <a:schemeClr val="bg1"/>
                </a:solidFill>
              </a:rPr>
              <a:t>W</a:t>
            </a:r>
            <a:r>
              <a:rPr lang="en-GB" altLang="en-US" sz="3600" dirty="0" smtClean="0">
                <a:solidFill>
                  <a:schemeClr val="bg1"/>
                </a:solidFill>
              </a:rPr>
              <a:t>e are looking forward to meeting and working with you and your children.</a:t>
            </a:r>
            <a:br>
              <a:rPr lang="en-GB" altLang="en-US" sz="3600" dirty="0" smtClean="0">
                <a:solidFill>
                  <a:schemeClr val="bg1"/>
                </a:solidFill>
              </a:rPr>
            </a:br>
            <a:r>
              <a:rPr lang="en-GB" altLang="en-US" sz="3600" dirty="0" smtClean="0">
                <a:solidFill>
                  <a:schemeClr val="bg1"/>
                </a:solidFill>
              </a:rPr>
              <a:t/>
            </a:r>
            <a:br>
              <a:rPr lang="en-GB" altLang="en-US" sz="3600" dirty="0" smtClean="0">
                <a:solidFill>
                  <a:schemeClr val="bg1"/>
                </a:solidFill>
              </a:rPr>
            </a:br>
            <a:r>
              <a:rPr lang="en-GB" altLang="en-US" sz="1600" dirty="0" smtClean="0">
                <a:solidFill>
                  <a:schemeClr val="bg1"/>
                </a:solidFill>
              </a:rPr>
              <a:t>If you have any questions, please feel free to email us at the following address: </a:t>
            </a:r>
            <a:r>
              <a:rPr lang="en-GB" altLang="en-US" sz="1600" dirty="0" smtClean="0">
                <a:solidFill>
                  <a:schemeClr val="bg1"/>
                </a:solidFill>
                <a:hlinkClick r:id="rId4"/>
              </a:rPr>
              <a:t>enquiries@redwood.lincs.sch.uk</a:t>
            </a:r>
            <a:r>
              <a:rPr lang="en-GB" altLang="en-US" sz="1600" dirty="0" smtClean="0">
                <a:solidFill>
                  <a:schemeClr val="bg1"/>
                </a:solidFill>
              </a:rPr>
              <a:t> and include the subject line FAO Mrs Lyons</a:t>
            </a:r>
          </a:p>
        </p:txBody>
      </p:sp>
      <p:pic>
        <p:nvPicPr>
          <p:cNvPr id="22531" name="Picture 3" descr="mighty me 078"/>
          <p:cNvPicPr>
            <a:picLocks noGrp="1" noChangeAspect="1" noChangeArrowheads="1"/>
          </p:cNvPicPr>
          <p:nvPr>
            <p:ph/>
          </p:nvPr>
        </p:nvPicPr>
        <p:blipFill>
          <a:blip r:embed="rId5" cstate="email">
            <a:extLst>
              <a:ext uri="{28A0092B-C50C-407E-A947-70E740481C1C}">
                <a14:useLocalDpi xmlns:a14="http://schemas.microsoft.com/office/drawing/2010/main"/>
              </a:ext>
            </a:extLst>
          </a:blip>
          <a:srcRect/>
          <a:stretch>
            <a:fillRect/>
          </a:stretch>
        </p:blipFill>
        <p:spPr>
          <a:xfrm>
            <a:off x="2411413" y="549275"/>
            <a:ext cx="4445000" cy="2498725"/>
          </a:xfrm>
          <a:noFill/>
          <a:ln w="38100">
            <a:solidFill>
              <a:schemeClr val="bg1"/>
            </a:solidFill>
            <a:miter lim="800000"/>
            <a:headEnd/>
            <a:tailEnd/>
          </a:ln>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29451" y="244475"/>
            <a:ext cx="609600" cy="609600"/>
          </a:xfrm>
          <a:prstGeom prst="rect">
            <a:avLst/>
          </a:prstGeom>
        </p:spPr>
      </p:pic>
    </p:spTree>
    <p:extLst>
      <p:ext uri="{BB962C8B-B14F-4D97-AF65-F5344CB8AC3E}">
        <p14:creationId xmlns:p14="http://schemas.microsoft.com/office/powerpoint/2010/main" val="2170373494"/>
      </p:ext>
    </p:extLst>
  </p:cSld>
  <p:clrMapOvr>
    <a:masterClrMapping/>
  </p:clrMapOvr>
  <p:transition spd="slow">
    <p:fade/>
  </p:transition>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0264"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331640" y="109537"/>
            <a:ext cx="6857636" cy="1325563"/>
          </a:xfrm>
        </p:spPr>
        <p:txBody>
          <a:bodyPr/>
          <a:lstStyle/>
          <a:p>
            <a:r>
              <a:rPr lang="en-GB" dirty="0" smtClean="0"/>
              <a:t/>
            </a:r>
            <a:br>
              <a:rPr lang="en-GB" dirty="0" smtClean="0"/>
            </a:br>
            <a:r>
              <a:rPr lang="en-GB" dirty="0" smtClean="0">
                <a:latin typeface="Calibri" panose="020F0502020204030204" pitchFamily="34" charset="0"/>
              </a:rPr>
              <a:t>Essential Paperwork</a:t>
            </a:r>
            <a:endParaRPr lang="en-GB" dirty="0">
              <a:latin typeface="Calibri" panose="020F0502020204030204" pitchFamily="34" charset="0"/>
            </a:endParaRPr>
          </a:p>
        </p:txBody>
      </p:sp>
      <p:pic>
        <p:nvPicPr>
          <p:cNvPr id="4" name="Content Placeholder 3"/>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609600" y="1831001"/>
            <a:ext cx="3733800" cy="2489200"/>
          </a:xfrm>
        </p:spPr>
      </p:pic>
      <p:sp>
        <p:nvSpPr>
          <p:cNvPr id="3" name="Text Placeholder 2"/>
          <p:cNvSpPr>
            <a:spLocks noGrp="1"/>
          </p:cNvSpPr>
          <p:nvPr>
            <p:ph type="body" sz="half" idx="4294967295"/>
          </p:nvPr>
        </p:nvSpPr>
        <p:spPr>
          <a:xfrm>
            <a:off x="4860032" y="1628800"/>
            <a:ext cx="3008313" cy="4691063"/>
          </a:xfrm>
        </p:spPr>
        <p:txBody>
          <a:bodyPr>
            <a:normAutofit/>
          </a:bodyPr>
          <a:lstStyle/>
          <a:p>
            <a:pPr marL="0" indent="0">
              <a:buNone/>
            </a:pPr>
            <a:r>
              <a:rPr lang="en-GB" dirty="0" smtClean="0">
                <a:latin typeface="Calibri" panose="020F0502020204030204" pitchFamily="34" charset="0"/>
              </a:rPr>
              <a:t>You will receive a pack with essential paperwork and forms that need to be completed and sent back to us. Click on the link below to listen to Mrs Frayne, Administration Manager, explaining the content and what needs to happen next. </a:t>
            </a:r>
          </a:p>
          <a:p>
            <a:endParaRPr lang="en-GB" dirty="0"/>
          </a:p>
          <a:p>
            <a:pPr marL="0" indent="0">
              <a:buNone/>
            </a:pPr>
            <a:r>
              <a:rPr lang="en-GB" dirty="0">
                <a:hlinkClick r:id="rId3"/>
              </a:rPr>
              <a:t>https://</a:t>
            </a:r>
            <a:r>
              <a:rPr lang="en-GB" dirty="0" smtClean="0">
                <a:hlinkClick r:id="rId3"/>
              </a:rPr>
              <a:t>www.loom.com/share/981609ce143543318c3683d645144e71</a:t>
            </a:r>
            <a:endParaRPr lang="en-GB" dirty="0" smtClean="0"/>
          </a:p>
          <a:p>
            <a:endParaRPr lang="en-GB" dirty="0"/>
          </a:p>
        </p:txBody>
      </p:sp>
    </p:spTree>
    <p:extLst>
      <p:ext uri="{BB962C8B-B14F-4D97-AF65-F5344CB8AC3E}">
        <p14:creationId xmlns:p14="http://schemas.microsoft.com/office/powerpoint/2010/main" val="4215256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Next Steps</a:t>
            </a:r>
            <a:endParaRPr lang="en-GB" dirty="0"/>
          </a:p>
        </p:txBody>
      </p:sp>
      <p:sp>
        <p:nvSpPr>
          <p:cNvPr id="3" name="Content Placeholder 2"/>
          <p:cNvSpPr>
            <a:spLocks noGrp="1"/>
          </p:cNvSpPr>
          <p:nvPr>
            <p:ph idx="1"/>
          </p:nvPr>
        </p:nvSpPr>
        <p:spPr/>
        <p:txBody>
          <a:bodyPr>
            <a:normAutofit lnSpcReduction="10000"/>
          </a:bodyPr>
          <a:lstStyle/>
          <a:p>
            <a:r>
              <a:rPr lang="en-GB" dirty="0" smtClean="0"/>
              <a:t>Complete and return your paperwork</a:t>
            </a:r>
          </a:p>
          <a:p>
            <a:r>
              <a:rPr lang="en-GB" dirty="0" smtClean="0"/>
              <a:t>Put your child’s play date in your diary</a:t>
            </a:r>
          </a:p>
          <a:p>
            <a:r>
              <a:rPr lang="en-GB" dirty="0" smtClean="0"/>
              <a:t>Contact the academy if you have any questions </a:t>
            </a:r>
          </a:p>
          <a:p>
            <a:r>
              <a:rPr lang="en-GB" dirty="0" smtClean="0"/>
              <a:t>Ensure that any family holidays are booked in term time</a:t>
            </a:r>
          </a:p>
          <a:p>
            <a:r>
              <a:rPr lang="en-GB" dirty="0" smtClean="0"/>
              <a:t>Fill out the details for school meals</a:t>
            </a:r>
          </a:p>
          <a:p>
            <a:pPr marL="0" indent="0">
              <a:buNone/>
            </a:pPr>
            <a:endParaRPr lang="en-GB" b="1" dirty="0" smtClean="0"/>
          </a:p>
          <a:p>
            <a:pPr marL="0" indent="0">
              <a:buNone/>
            </a:pPr>
            <a:r>
              <a:rPr lang="en-GB" b="1" dirty="0" smtClean="0"/>
              <a:t>Further information</a:t>
            </a:r>
          </a:p>
          <a:p>
            <a:pPr marL="0" indent="0">
              <a:buNone/>
            </a:pPr>
            <a:r>
              <a:rPr lang="en-GB" dirty="0" smtClean="0"/>
              <a:t>Finalising the academy timetable is difficult at the moment due to uncertainty with Covid-19 restrictions. As soon as this is finalised, we will send it out to you with details of your child’s class teacher. </a:t>
            </a:r>
          </a:p>
          <a:p>
            <a:endParaRPr lang="en-GB" dirty="0" smtClean="0"/>
          </a:p>
        </p:txBody>
      </p:sp>
    </p:spTree>
    <p:extLst>
      <p:ext uri="{BB962C8B-B14F-4D97-AF65-F5344CB8AC3E}">
        <p14:creationId xmlns:p14="http://schemas.microsoft.com/office/powerpoint/2010/main" val="559693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Contact details and further </a:t>
            </a:r>
            <a:r>
              <a:rPr lang="en-GB" dirty="0"/>
              <a:t>i</a:t>
            </a:r>
            <a:r>
              <a:rPr lang="en-GB" dirty="0" smtClean="0"/>
              <a:t>nformation</a:t>
            </a:r>
            <a:endParaRPr lang="en-GB" dirty="0"/>
          </a:p>
        </p:txBody>
      </p:sp>
      <p:sp>
        <p:nvSpPr>
          <p:cNvPr id="3" name="Content Placeholder 2"/>
          <p:cNvSpPr>
            <a:spLocks noGrp="1"/>
          </p:cNvSpPr>
          <p:nvPr>
            <p:ph idx="1"/>
          </p:nvPr>
        </p:nvSpPr>
        <p:spPr/>
        <p:txBody>
          <a:bodyPr/>
          <a:lstStyle/>
          <a:p>
            <a:pPr lvl="1"/>
            <a:r>
              <a:rPr lang="en-GB" dirty="0" smtClean="0">
                <a:hlinkClick r:id="rId2"/>
              </a:rPr>
              <a:t>enquiries@redwood.lincs.sch.uk</a:t>
            </a:r>
            <a:endParaRPr lang="en-GB" dirty="0"/>
          </a:p>
          <a:p>
            <a:pPr lvl="1"/>
            <a:r>
              <a:rPr lang="en-GB" dirty="0"/>
              <a:t>01522 721156</a:t>
            </a:r>
          </a:p>
          <a:p>
            <a:pPr lvl="1"/>
            <a:r>
              <a:rPr lang="en-GB" dirty="0"/>
              <a:t>@</a:t>
            </a:r>
            <a:r>
              <a:rPr lang="en-GB" dirty="0" err="1"/>
              <a:t>RedwoodPrimary</a:t>
            </a:r>
            <a:endParaRPr lang="en-GB" dirty="0"/>
          </a:p>
          <a:p>
            <a:pPr lvl="1"/>
            <a:r>
              <a:rPr lang="en-GB" dirty="0"/>
              <a:t>https://</a:t>
            </a:r>
            <a:r>
              <a:rPr lang="en-GB" dirty="0" smtClean="0"/>
              <a:t>www.redwood.lincs.sch.uk</a:t>
            </a:r>
            <a:endParaRPr lang="en-GB" dirty="0"/>
          </a:p>
        </p:txBody>
      </p:sp>
      <p:pic>
        <p:nvPicPr>
          <p:cNvPr id="5" name="Picture Placeholder 4"/>
          <p:cNvPicPr>
            <a:picLocks noGrp="1" noChangeAspect="1"/>
          </p:cNvPicPr>
          <p:nvPr>
            <p:ph type="pic" sz="quarter" idx="13"/>
          </p:nvPr>
        </p:nvPicPr>
        <p:blipFill>
          <a:blip r:embed="rId3" cstate="email">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276910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Thank you</a:t>
            </a:r>
            <a:endParaRPr lang="en-GB" dirty="0"/>
          </a:p>
        </p:txBody>
      </p:sp>
    </p:spTree>
    <p:extLst>
      <p:ext uri="{BB962C8B-B14F-4D97-AF65-F5344CB8AC3E}">
        <p14:creationId xmlns:p14="http://schemas.microsoft.com/office/powerpoint/2010/main" val="2343478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Custom 702">
      <a:dk1>
        <a:sysClr val="windowText" lastClr="000000"/>
      </a:dk1>
      <a:lt1>
        <a:sysClr val="window" lastClr="FFFFFF"/>
      </a:lt1>
      <a:dk2>
        <a:srgbClr val="012169"/>
      </a:dk2>
      <a:lt2>
        <a:srgbClr val="E7E6E6"/>
      </a:lt2>
      <a:accent1>
        <a:srgbClr val="9D7C2F"/>
      </a:accent1>
      <a:accent2>
        <a:srgbClr val="5268C2"/>
      </a:accent2>
      <a:accent3>
        <a:srgbClr val="0057B8"/>
      </a:accent3>
      <a:accent4>
        <a:srgbClr val="87674F"/>
      </a:accent4>
      <a:accent5>
        <a:srgbClr val="7D55C7"/>
      </a:accent5>
      <a:accent6>
        <a:srgbClr val="A6192E"/>
      </a:accent6>
      <a:hlink>
        <a:srgbClr val="0563C1"/>
      </a:hlink>
      <a:folHlink>
        <a:srgbClr val="954F72"/>
      </a:folHlink>
    </a:clrScheme>
    <a:fontScheme name="Custom 198">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uskin Presentation Template.potx" id="{4CB9D5D2-16E4-4DF5-822E-05CF979C490B}" vid="{165CE769-43BE-4B17-9945-35EB8DABBBBD}"/>
    </a:ext>
  </a:ext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4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5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6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AlternateThumbnailUrl xmlns="http://schemas.microsoft.com/sharepoint/v3">
      <Url xsi:nil="true"/>
      <Description xsi:nil="true"/>
    </AlternateThumbnailUrl>
    <ImageCreateDate xmlns="http://schemas.microsoft.com/sharepoint/v3" xsi:nil="true"/>
    <Description xmlns="http://schemas.microsoft.com/sharepoint/v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Picture" ma:contentTypeID="0x01010200E6D2327DE7A4134EB75B487E870561CF" ma:contentTypeVersion="0" ma:contentTypeDescription="Upload an image or a photograph." ma:contentTypeScope="" ma:versionID="58fa6177402a2475ef05a1dffc8b3a77">
  <xsd:schema xmlns:xsd="http://www.w3.org/2001/XMLSchema" xmlns:xs="http://www.w3.org/2001/XMLSchema" xmlns:p="http://schemas.microsoft.com/office/2006/metadata/properties" xmlns:ns1="http://schemas.microsoft.com/sharepoint/v3" targetNamespace="http://schemas.microsoft.com/office/2006/metadata/properties" ma:root="true" ma:fieldsID="811a2769b8d974638fb172a10c648399" ns1:_="">
    <xsd:import namespace="http://schemas.microsoft.com/sharepoint/v3"/>
    <xsd:element name="properties">
      <xsd:complexType>
        <xsd:sequence>
          <xsd:element name="documentManagement">
            <xsd:complexType>
              <xsd:all>
                <xsd:element ref="ns1:ImageWidth" minOccurs="0"/>
                <xsd:element ref="ns1:ImageHeight" minOccurs="0"/>
                <xsd:element ref="ns1:ImageCreateDate" minOccurs="0"/>
                <xsd:element ref="ns1:Description" minOccurs="0"/>
                <xsd:element ref="ns1:ThumbnailExists" minOccurs="0"/>
                <xsd:element ref="ns1:PreviewExists" minOccurs="0"/>
                <xsd:element ref="ns1:AlternateThumbnailUr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ImageWidth" ma:index="11" nillable="true" ma:displayName="Picture Width" ma:internalName="ImageWidth" ma:readOnly="true">
      <xsd:simpleType>
        <xsd:restriction base="dms:Unknown"/>
      </xsd:simpleType>
    </xsd:element>
    <xsd:element name="ImageHeight" ma:index="12" nillable="true" ma:displayName="Picture Height" ma:internalName="ImageHeight" ma:readOnly="true">
      <xsd:simpleType>
        <xsd:restriction base="dms:Unknown"/>
      </xsd:simpleType>
    </xsd:element>
    <xsd:element name="ImageCreateDate" ma:index="13" nillable="true" ma:displayName="Date Picture Taken" ma:format="DateTime" ma:hidden="true" ma:internalName="ImageCreateDate">
      <xsd:simpleType>
        <xsd:restriction base="dms:DateTime"/>
      </xsd:simpleType>
    </xsd:element>
    <xsd:element name="Description" ma:index="14" nillable="true" ma:displayName="Description" ma:description="Used as alternative text for the picture." ma:hidden="true" ma:internalName="Description">
      <xsd:simpleType>
        <xsd:restriction base="dms:Note">
          <xsd:maxLength value="255"/>
        </xsd:restriction>
      </xsd:simpleType>
    </xsd:element>
    <xsd:element name="ThumbnailExists" ma:index="23" nillable="true" ma:displayName="Thumbnail Exists" ma:default="FALSE" ma:hidden="true" ma:internalName="ThumbnailExists" ma:readOnly="true">
      <xsd:simpleType>
        <xsd:restriction base="dms:Boolean"/>
      </xsd:simpleType>
    </xsd:element>
    <xsd:element name="PreviewExists" ma:index="24" nillable="true" ma:displayName="Preview Exists" ma:default="FALSE" ma:hidden="true" ma:internalName="PreviewExists" ma:readOnly="true">
      <xsd:simpleType>
        <xsd:restriction base="dms:Boolean"/>
      </xsd:simpleType>
    </xsd:element>
    <xsd:element name="AlternateThumbnailUrl" ma:index="25" nillable="true" ma:displayName="Preview Image URL" ma:format="Image" ma:hidden="true" ma:internalName="AlternateThumbnailUrl">
      <xsd:complexType>
        <xsd:complexContent>
          <xsd:extension base="dms:URL">
            <xsd:sequence>
              <xsd:element name="Url" type="dms:ValidUrl" minOccurs="0" nillable="true"/>
              <xsd:element name="Description" type="xsd:string"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8" ma:displayName="Title"/>
        <xsd:element ref="dc:subject" minOccurs="0" maxOccurs="1"/>
        <xsd:element ref="dc:description" minOccurs="0" maxOccurs="1"/>
        <xsd:element name="keywords" minOccurs="0" maxOccurs="1" type="xsd:string" ma:index="20"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B93A45E-11EB-4965-983F-131CEBF8A3EB}">
  <ds:schemaRefs>
    <ds:schemaRef ds:uri="http://schemas.openxmlformats.org/package/2006/metadata/core-properties"/>
    <ds:schemaRef ds:uri="http://purl.org/dc/terms/"/>
    <ds:schemaRef ds:uri="http://schemas.microsoft.com/sharepoint/v3"/>
    <ds:schemaRef ds:uri="http://schemas.microsoft.com/office/infopath/2007/PartnerControls"/>
    <ds:schemaRef ds:uri="http://purl.org/dc/elements/1.1/"/>
    <ds:schemaRef ds:uri="http://purl.org/dc/dcmitype/"/>
    <ds:schemaRef ds:uri="http://www.w3.org/XML/1998/namespace"/>
    <ds:schemaRef ds:uri="http://schemas.microsoft.com/office/2006/documentManagement/types"/>
    <ds:schemaRef ds:uri="http://schemas.microsoft.com/office/2006/metadata/properties"/>
  </ds:schemaRefs>
</ds:datastoreItem>
</file>

<file path=customXml/itemProps2.xml><?xml version="1.0" encoding="utf-8"?>
<ds:datastoreItem xmlns:ds="http://schemas.openxmlformats.org/officeDocument/2006/customXml" ds:itemID="{E11F958F-2F05-4704-98DD-DF9C80071C3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F91B643-5313-4D6E-849B-93B62D64464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Ruskin Presentation Template</Template>
  <TotalTime>224</TotalTime>
  <Words>1971</Words>
  <Application>Microsoft Office PowerPoint</Application>
  <PresentationFormat>On-screen Show (4:3)</PresentationFormat>
  <Paragraphs>136</Paragraphs>
  <Slides>26</Slides>
  <Notes>1</Notes>
  <HiddenSlides>0</HiddenSlides>
  <MMClips>18</MMClips>
  <ScaleCrop>false</ScaleCrop>
  <HeadingPairs>
    <vt:vector size="6" baseType="variant">
      <vt:variant>
        <vt:lpstr>Fonts Used</vt:lpstr>
      </vt:variant>
      <vt:variant>
        <vt:i4>2</vt:i4>
      </vt:variant>
      <vt:variant>
        <vt:lpstr>Theme</vt:lpstr>
      </vt:variant>
      <vt:variant>
        <vt:i4>8</vt:i4>
      </vt:variant>
      <vt:variant>
        <vt:lpstr>Slide Titles</vt:lpstr>
      </vt:variant>
      <vt:variant>
        <vt:i4>26</vt:i4>
      </vt:variant>
    </vt:vector>
  </HeadingPairs>
  <TitlesOfParts>
    <vt:vector size="36" baseType="lpstr">
      <vt:lpstr>Arial</vt:lpstr>
      <vt:lpstr>Calibri</vt:lpstr>
      <vt:lpstr>Office Theme</vt:lpstr>
      <vt:lpstr>Default Design</vt:lpstr>
      <vt:lpstr>1_Default Design</vt:lpstr>
      <vt:lpstr>2_Default Design</vt:lpstr>
      <vt:lpstr>3_Default Design</vt:lpstr>
      <vt:lpstr>4_Default Design</vt:lpstr>
      <vt:lpstr>5_Default Design</vt:lpstr>
      <vt:lpstr>6_Default Design</vt:lpstr>
      <vt:lpstr>PowerPoint Presentation</vt:lpstr>
      <vt:lpstr>Agenda</vt:lpstr>
      <vt:lpstr>Welcome Message</vt:lpstr>
      <vt:lpstr>‘A day in the life of a reception child’</vt:lpstr>
      <vt:lpstr>A Day in the Life of a Reception Child</vt:lpstr>
      <vt:lpstr>A Day in the Life of a Reception Child</vt:lpstr>
      <vt:lpstr>A Day in the Life of a Reception Child</vt:lpstr>
      <vt:lpstr>A Day in the Life of a Reception Child</vt:lpstr>
      <vt:lpstr>A Day in the Life of a Reception Child</vt:lpstr>
      <vt:lpstr>A Day in the Life of a Reception Child</vt:lpstr>
      <vt:lpstr>A Day in the Life of a Reception Child</vt:lpstr>
      <vt:lpstr>A Day in the Life of a Reception Child</vt:lpstr>
      <vt:lpstr>A Day in the Life of a Reception Child</vt:lpstr>
      <vt:lpstr>A Day in the Life of a Reception Child</vt:lpstr>
      <vt:lpstr>A Day in the Life of a Reception Child</vt:lpstr>
      <vt:lpstr>A Day in the Life of a Reception Child</vt:lpstr>
      <vt:lpstr>A Day in the Life of a Reception Child</vt:lpstr>
      <vt:lpstr>A Day in the Life of a Reception Child</vt:lpstr>
      <vt:lpstr>A Day in the Life of a Reception Child</vt:lpstr>
      <vt:lpstr>A Day in the Life of a Reception Child</vt:lpstr>
      <vt:lpstr>A Day in the Life of a Reception Child</vt:lpstr>
      <vt:lpstr>We are looking forward to meeting and working with you and your children.  If you have any questions, please feel free to email us at the following address: enquiries@redwood.lincs.sch.uk and include the subject line FAO Mrs Lyons</vt:lpstr>
      <vt:lpstr> Essential Paperwork</vt:lpstr>
      <vt:lpstr>Next Steps</vt:lpstr>
      <vt:lpstr>Contact details and further information</vt:lpstr>
      <vt:lpstr>Thank you</vt:lpstr>
    </vt:vector>
  </TitlesOfParts>
  <Company>The Priory Federation of Academies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H Morgan</dc:creator>
  <cp:lastModifiedBy>Fiona Kent</cp:lastModifiedBy>
  <cp:revision>28</cp:revision>
  <cp:lastPrinted>2019-02-04T14:40:53Z</cp:lastPrinted>
  <dcterms:created xsi:type="dcterms:W3CDTF">2019-02-04T14:20:02Z</dcterms:created>
  <dcterms:modified xsi:type="dcterms:W3CDTF">2021-07-02T15:20:09Z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0x01010200E6D2327DE7A4134EB75B487E870561CF</vt:lpwstr>
  </property>
</Properties>
</file>