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1" r:id="rId6"/>
    <p:sldId id="280" r:id="rId7"/>
    <p:sldId id="281" r:id="rId8"/>
    <p:sldId id="282" r:id="rId9"/>
    <p:sldId id="283" r:id="rId10"/>
    <p:sldId id="288" r:id="rId11"/>
    <p:sldId id="286" r:id="rId12"/>
    <p:sldId id="285" r:id="rId13"/>
    <p:sldId id="284" r:id="rId14"/>
    <p:sldId id="293" r:id="rId15"/>
    <p:sldId id="287" r:id="rId16"/>
    <p:sldId id="290" r:id="rId17"/>
    <p:sldId id="291" r:id="rId18"/>
    <p:sldId id="292" r:id="rId19"/>
    <p:sldId id="279" r:id="rId20"/>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5670" autoAdjust="0"/>
  </p:normalViewPr>
  <p:slideViewPr>
    <p:cSldViewPr showGuides="1">
      <p:cViewPr varScale="1">
        <p:scale>
          <a:sx n="111" d="100"/>
          <a:sy n="111"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9D1C225B-C172-48FC-A8CB-C4FEA76D2CF9}" type="datetimeFigureOut">
              <a:rPr lang="en-GB" smtClean="0"/>
              <a:t>02/07/2021</a:t>
            </a:fld>
            <a:endParaRPr lang="en-GB"/>
          </a:p>
        </p:txBody>
      </p:sp>
      <p:sp>
        <p:nvSpPr>
          <p:cNvPr id="4" name="Slide Image Placeholder 3"/>
          <p:cNvSpPr>
            <a:spLocks noGrp="1" noRot="1" noChangeAspect="1"/>
          </p:cNvSpPr>
          <p:nvPr>
            <p:ph type="sldImg" idx="2"/>
          </p:nvPr>
        </p:nvSpPr>
        <p:spPr>
          <a:xfrm>
            <a:off x="1152525" y="1247775"/>
            <a:ext cx="4492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06426666-B773-4E73-8250-E73BD52248A9}" type="slidenum">
              <a:rPr lang="en-GB" smtClean="0"/>
              <a:t>‹#›</a:t>
            </a:fld>
            <a:endParaRPr lang="en-GB"/>
          </a:p>
        </p:txBody>
      </p:sp>
    </p:spTree>
    <p:extLst>
      <p:ext uri="{BB962C8B-B14F-4D97-AF65-F5344CB8AC3E}">
        <p14:creationId xmlns:p14="http://schemas.microsoft.com/office/powerpoint/2010/main" val="423918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A566CAC-271A-414F-B123-4ABA2ABD2B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45FF0-6807-4A83-A98C-7E328AE6B128}" type="slidenum">
              <a:rPr lang="en-GB" altLang="en-US" smtClean="0"/>
              <a:pPr>
                <a:spcBef>
                  <a:spcPct val="0"/>
                </a:spcBef>
              </a:pPr>
              <a:t>2</a:t>
            </a:fld>
            <a:endParaRPr lang="en-GB" altLang="en-US"/>
          </a:p>
        </p:txBody>
      </p:sp>
      <p:sp>
        <p:nvSpPr>
          <p:cNvPr id="7171" name="Rectangle 2">
            <a:extLst>
              <a:ext uri="{FF2B5EF4-FFF2-40B4-BE49-F238E27FC236}">
                <a16:creationId xmlns:a16="http://schemas.microsoft.com/office/drawing/2014/main" id="{B97C38C5-A8CB-4903-939E-E17893E6300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3C14B30-4713-4322-850A-C3B5C4F3E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426666-B773-4E73-8250-E73BD52248A9}" type="slidenum">
              <a:rPr lang="en-GB" smtClean="0"/>
              <a:t>12</a:t>
            </a:fld>
            <a:endParaRPr lang="en-GB"/>
          </a:p>
        </p:txBody>
      </p:sp>
    </p:spTree>
    <p:extLst>
      <p:ext uri="{BB962C8B-B14F-4D97-AF65-F5344CB8AC3E}">
        <p14:creationId xmlns:p14="http://schemas.microsoft.com/office/powerpoint/2010/main" val="391200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1D14374-91DD-4B48-91E8-53A414FB75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08B982-5012-4BC4-A371-2E6856CF9CB2}" type="slidenum">
              <a:rPr lang="en-GB" altLang="en-US" smtClean="0"/>
              <a:pPr>
                <a:spcBef>
                  <a:spcPct val="0"/>
                </a:spcBef>
              </a:pPr>
              <a:t>16</a:t>
            </a:fld>
            <a:endParaRPr lang="en-GB" altLang="en-US"/>
          </a:p>
        </p:txBody>
      </p:sp>
      <p:sp>
        <p:nvSpPr>
          <p:cNvPr id="24579" name="Rectangle 2">
            <a:extLst>
              <a:ext uri="{FF2B5EF4-FFF2-40B4-BE49-F238E27FC236}">
                <a16:creationId xmlns:a16="http://schemas.microsoft.com/office/drawing/2014/main" id="{F4814F19-908E-46AC-B329-D4D56135458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750CB1E-AF22-46CD-96E7-4D0FBC59CE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0"/>
            <a:ext cx="9144000" cy="180000"/>
          </a:xfrm>
          <a:prstGeom prst="rect">
            <a:avLst/>
          </a:prstGeom>
          <a:solidFill>
            <a:srgbClr val="CD202C"/>
          </a:solidFill>
          <a:ln>
            <a:solidFill>
              <a:srgbClr val="CD2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3868" y="755656"/>
            <a:ext cx="2376264" cy="2733880"/>
          </a:xfrm>
          <a:prstGeom prst="rect">
            <a:avLst/>
          </a:prstGeom>
        </p:spPr>
      </p:pic>
      <p:sp>
        <p:nvSpPr>
          <p:cNvPr id="4" name="Date Placeholder 3"/>
          <p:cNvSpPr>
            <a:spLocks noGrp="1"/>
          </p:cNvSpPr>
          <p:nvPr>
            <p:ph type="dt" sz="half" idx="10"/>
          </p:nvPr>
        </p:nvSpPr>
        <p:spPr/>
        <p:txBody>
          <a:bodyPr/>
          <a:lstStyle/>
          <a:p>
            <a:fld id="{28667AAF-2F19-4F8E-86F0-32010C0617A3}"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D5806-CD15-4AA8-BEC3-430868CDA8C8}" type="slidenum">
              <a:rPr lang="en-GB" smtClean="0"/>
              <a:t>‹#›</a:t>
            </a:fld>
            <a:endParaRPr lang="en-GB"/>
          </a:p>
        </p:txBody>
      </p:sp>
      <p:sp>
        <p:nvSpPr>
          <p:cNvPr id="12" name="Text Placeholder 10"/>
          <p:cNvSpPr>
            <a:spLocks noGrp="1"/>
          </p:cNvSpPr>
          <p:nvPr>
            <p:ph type="body" sz="quarter" idx="13"/>
          </p:nvPr>
        </p:nvSpPr>
        <p:spPr>
          <a:xfrm>
            <a:off x="1143000" y="3581400"/>
            <a:ext cx="6858000" cy="1752600"/>
          </a:xfrm>
        </p:spPr>
        <p:txBody>
          <a:bodyPr anchor="ctr">
            <a:normAutofit/>
          </a:bodyPr>
          <a:lstStyle>
            <a:lvl1pPr marL="0" indent="0" algn="ctr">
              <a:spcBef>
                <a:spcPts val="0"/>
              </a:spcBef>
              <a:spcAft>
                <a:spcPts val="1200"/>
              </a:spcAft>
              <a:buNone/>
              <a:defRPr sz="3200"/>
            </a:lvl1pPr>
            <a:lvl2pPr marL="0" indent="0" algn="ctr">
              <a:spcBef>
                <a:spcPts val="0"/>
              </a:spcBef>
              <a:buNone/>
              <a:defRPr sz="2000"/>
            </a:lvl2pPr>
            <a:lvl3pPr marL="0" indent="0" algn="ctr">
              <a:buNone/>
              <a:defRPr/>
            </a:lvl3pPr>
            <a:lvl4pPr marL="0" indent="0" algn="ctr">
              <a:buNone/>
              <a:defRPr/>
            </a:lvl4pPr>
            <a:lvl5pPr marL="0" indent="0" algn="ctr">
              <a:buNone/>
              <a:defRPr/>
            </a:lvl5pPr>
          </a:lstStyle>
          <a:p>
            <a:pPr lvl="0"/>
            <a:r>
              <a:rPr lang="en-US"/>
              <a:t>Click to edit Master text styles</a:t>
            </a:r>
          </a:p>
          <a:p>
            <a:pPr lvl="1"/>
            <a:r>
              <a:rPr lang="en-US"/>
              <a:t>Second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82362" y="5461253"/>
            <a:ext cx="779276" cy="1015200"/>
          </a:xfrm>
          <a:prstGeom prst="rect">
            <a:avLst/>
          </a:prstGeom>
        </p:spPr>
      </p:pic>
    </p:spTree>
    <p:extLst>
      <p:ext uri="{BB962C8B-B14F-4D97-AF65-F5344CB8AC3E}">
        <p14:creationId xmlns:p14="http://schemas.microsoft.com/office/powerpoint/2010/main" val="4692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67AAF-2F19-4F8E-86F0-32010C0617A3}"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D5806-CD15-4AA8-BEC3-430868CDA8C8}" type="slidenum">
              <a:rPr lang="en-GB" smtClean="0"/>
              <a:t>‹#›</a:t>
            </a:fld>
            <a:endParaRPr lang="en-GB"/>
          </a:p>
        </p:txBody>
      </p:sp>
    </p:spTree>
    <p:extLst>
      <p:ext uri="{BB962C8B-B14F-4D97-AF65-F5344CB8AC3E}">
        <p14:creationId xmlns:p14="http://schemas.microsoft.com/office/powerpoint/2010/main" val="18992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571999" y="1825625"/>
            <a:ext cx="3733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28667AAF-2F19-4F8E-86F0-32010C0617A3}"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D5806-CD15-4AA8-BEC3-430868CDA8C8}" type="slidenum">
              <a:rPr lang="en-GB" smtClean="0"/>
              <a:t>‹#›</a:t>
            </a:fld>
            <a:endParaRPr lang="en-GB"/>
          </a:p>
        </p:txBody>
      </p:sp>
      <p:sp>
        <p:nvSpPr>
          <p:cNvPr id="12" name="Picture Placeholder 10"/>
          <p:cNvSpPr>
            <a:spLocks noGrp="1"/>
          </p:cNvSpPr>
          <p:nvPr>
            <p:ph type="pic" sz="quarter" idx="13"/>
          </p:nvPr>
        </p:nvSpPr>
        <p:spPr>
          <a:xfrm>
            <a:off x="1562100" y="1851025"/>
            <a:ext cx="2781300" cy="3101975"/>
          </a:xfrm>
        </p:spPr>
        <p:txBody>
          <a:bodyPr/>
          <a:lstStyle/>
          <a:p>
            <a:r>
              <a:rPr lang="en-US"/>
              <a:t>Click icon to add picture</a:t>
            </a:r>
            <a:endParaRPr lang="en-GB"/>
          </a:p>
        </p:txBody>
      </p:sp>
    </p:spTree>
    <p:extLst>
      <p:ext uri="{BB962C8B-B14F-4D97-AF65-F5344CB8AC3E}">
        <p14:creationId xmlns:p14="http://schemas.microsoft.com/office/powerpoint/2010/main" val="2886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8164" y="1371600"/>
            <a:ext cx="7062424" cy="2328861"/>
          </a:xfrm>
        </p:spPr>
        <p:txBody>
          <a:bodyPr anchor="b">
            <a:normAutofit/>
          </a:bodyPr>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1448164" y="3810000"/>
            <a:ext cx="7062424" cy="2279651"/>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67AAF-2F19-4F8E-86F0-32010C0617A3}"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D5806-CD15-4AA8-BEC3-430868CDA8C8}" type="slidenum">
              <a:rPr lang="en-GB" smtClean="0"/>
              <a:t>‹#›</a:t>
            </a:fld>
            <a:endParaRPr lang="en-GB"/>
          </a:p>
        </p:txBody>
      </p:sp>
    </p:spTree>
    <p:extLst>
      <p:ext uri="{BB962C8B-B14F-4D97-AF65-F5344CB8AC3E}">
        <p14:creationId xmlns:p14="http://schemas.microsoft.com/office/powerpoint/2010/main" val="387551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667AAF-2F19-4F8E-86F0-32010C0617A3}"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3D5806-CD15-4AA8-BEC3-430868CDA8C8}" type="slidenum">
              <a:rPr lang="en-GB" smtClean="0"/>
              <a:t>‹#›</a:t>
            </a:fld>
            <a:endParaRPr lang="en-GB"/>
          </a:p>
        </p:txBody>
      </p:sp>
    </p:spTree>
    <p:extLst>
      <p:ext uri="{BB962C8B-B14F-4D97-AF65-F5344CB8AC3E}">
        <p14:creationId xmlns:p14="http://schemas.microsoft.com/office/powerpoint/2010/main" val="181056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67AAF-2F19-4F8E-86F0-32010C0617A3}"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3D5806-CD15-4AA8-BEC3-430868CDA8C8}" type="slidenum">
              <a:rPr lang="en-GB" smtClean="0"/>
              <a:t>‹#›</a:t>
            </a:fld>
            <a:endParaRPr lang="en-GB"/>
          </a:p>
        </p:txBody>
      </p:sp>
    </p:spTree>
    <p:extLst>
      <p:ext uri="{BB962C8B-B14F-4D97-AF65-F5344CB8AC3E}">
        <p14:creationId xmlns:p14="http://schemas.microsoft.com/office/powerpoint/2010/main" val="3887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84701" y="484377"/>
            <a:ext cx="5974598" cy="5889246"/>
          </a:xfrm>
          <a:prstGeom prst="rect">
            <a:avLst/>
          </a:prstGeom>
        </p:spPr>
      </p:pic>
      <p:sp>
        <p:nvSpPr>
          <p:cNvPr id="2" name="Title Placeholder 1"/>
          <p:cNvSpPr>
            <a:spLocks noGrp="1"/>
          </p:cNvSpPr>
          <p:nvPr>
            <p:ph type="title"/>
          </p:nvPr>
        </p:nvSpPr>
        <p:spPr>
          <a:xfrm>
            <a:off x="1448165" y="365126"/>
            <a:ext cx="6857636"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1448165" y="1825625"/>
            <a:ext cx="68576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48164" y="6287562"/>
            <a:ext cx="1580786" cy="280755"/>
          </a:xfrm>
          <a:prstGeom prst="rect">
            <a:avLst/>
          </a:prstGeom>
        </p:spPr>
        <p:txBody>
          <a:bodyPr vert="horz" lIns="91440" tIns="45720" rIns="91440" bIns="45720" rtlCol="0" anchor="ctr"/>
          <a:lstStyle>
            <a:lvl1pPr algn="l">
              <a:defRPr sz="900">
                <a:solidFill>
                  <a:schemeClr val="tx2"/>
                </a:solidFill>
              </a:defRPr>
            </a:lvl1pPr>
          </a:lstStyle>
          <a:p>
            <a:fld id="{28667AAF-2F19-4F8E-86F0-32010C0617A3}" type="datetimeFigureOut">
              <a:rPr lang="en-GB" smtClean="0"/>
              <a:pPr/>
              <a:t>02/07/2021</a:t>
            </a:fld>
            <a:endParaRPr lang="en-GB" dirty="0"/>
          </a:p>
        </p:txBody>
      </p:sp>
      <p:sp>
        <p:nvSpPr>
          <p:cNvPr id="5" name="Footer Placeholder 4"/>
          <p:cNvSpPr>
            <a:spLocks noGrp="1"/>
          </p:cNvSpPr>
          <p:nvPr>
            <p:ph type="ftr" sz="quarter" idx="3"/>
          </p:nvPr>
        </p:nvSpPr>
        <p:spPr>
          <a:xfrm>
            <a:off x="3028950" y="6287562"/>
            <a:ext cx="5276850" cy="280755"/>
          </a:xfrm>
          <a:prstGeom prst="rect">
            <a:avLst/>
          </a:prstGeom>
        </p:spPr>
        <p:txBody>
          <a:bodyPr vert="horz" lIns="91440" tIns="45720" rIns="91440" bIns="45720" rtlCol="0" anchor="ctr"/>
          <a:lstStyle>
            <a:lvl1pPr algn="r">
              <a:defRPr sz="900">
                <a:solidFill>
                  <a:schemeClr val="tx2"/>
                </a:solidFill>
              </a:defRPr>
            </a:lvl1pPr>
          </a:lstStyle>
          <a:p>
            <a:endParaRPr lang="en-GB" dirty="0"/>
          </a:p>
        </p:txBody>
      </p:sp>
      <p:sp>
        <p:nvSpPr>
          <p:cNvPr id="6" name="Slide Number Placeholder 5"/>
          <p:cNvSpPr>
            <a:spLocks noGrp="1"/>
          </p:cNvSpPr>
          <p:nvPr>
            <p:ph type="sldNum" sz="quarter" idx="4"/>
          </p:nvPr>
        </p:nvSpPr>
        <p:spPr>
          <a:xfrm>
            <a:off x="8305800" y="6287562"/>
            <a:ext cx="609599" cy="280755"/>
          </a:xfrm>
          <a:prstGeom prst="rect">
            <a:avLst/>
          </a:prstGeom>
        </p:spPr>
        <p:txBody>
          <a:bodyPr vert="horz" lIns="91440" tIns="45720" rIns="91440" bIns="45720" rtlCol="0" anchor="ctr"/>
          <a:lstStyle>
            <a:lvl1pPr algn="r">
              <a:defRPr sz="900">
                <a:solidFill>
                  <a:schemeClr val="tx2"/>
                </a:solidFill>
              </a:defRPr>
            </a:lvl1pPr>
          </a:lstStyle>
          <a:p>
            <a:fld id="{C93D5806-CD15-4AA8-BEC3-430868CDA8C8}" type="slidenum">
              <a:rPr lang="en-GB" smtClean="0"/>
              <a:pPr/>
              <a:t>‹#›</a:t>
            </a:fld>
            <a:endParaRPr lang="en-GB" dirty="0"/>
          </a:p>
        </p:txBody>
      </p:sp>
      <p:sp>
        <p:nvSpPr>
          <p:cNvPr id="9" name="Rectangle 8"/>
          <p:cNvSpPr/>
          <p:nvPr userDrawn="1"/>
        </p:nvSpPr>
        <p:spPr>
          <a:xfrm>
            <a:off x="0" y="0"/>
            <a:ext cx="9144000" cy="180000"/>
          </a:xfrm>
          <a:prstGeom prst="rect">
            <a:avLst/>
          </a:prstGeom>
          <a:solidFill>
            <a:srgbClr val="CD202C"/>
          </a:solidFill>
          <a:ln>
            <a:solidFill>
              <a:srgbClr val="CD2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1520" y="5491333"/>
            <a:ext cx="936104" cy="1076983"/>
          </a:xfrm>
          <a:prstGeom prst="rect">
            <a:avLst/>
          </a:prstGeom>
        </p:spPr>
      </p:pic>
    </p:spTree>
    <p:extLst>
      <p:ext uri="{BB962C8B-B14F-4D97-AF65-F5344CB8AC3E}">
        <p14:creationId xmlns:p14="http://schemas.microsoft.com/office/powerpoint/2010/main" val="199461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66700" indent="-266700" algn="l" defTabSz="685800" rtl="0" eaLnBrk="1" latinLnBrk="0" hangingPunct="1">
        <a:lnSpc>
          <a:spcPct val="100000"/>
        </a:lnSpc>
        <a:spcBef>
          <a:spcPts val="120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100000"/>
        </a:lnSpc>
        <a:spcBef>
          <a:spcPts val="1200"/>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uk/url?sa=i&amp;rct=j&amp;q=ladybird+clipart&amp;source=images&amp;cd=&amp;cad=rja&amp;docid=xyPOIIHvf6D2TM&amp;tbnid=6JruncOsTBuIsM:&amp;ved=0CAUQjRw&amp;url=http://host.nacdnet.org/education/resources/soils/clipart.phtml&amp;ei=evW2Ucz7HY_0sgbd-YEo&amp;psig=AFQjCNEeGhoYuWisoBKYI-3Ka-cR702UDg&amp;ust=1371031287712542"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uk/url?sa=i&amp;rct=j&amp;q=butterfly+clipart&amp;source=images&amp;cd=&amp;cad=rja&amp;docid=aEbXAXGa48QsGM&amp;tbnid=MlvEJPT7sY2yCM:&amp;ved=0CAUQjRw&amp;url=http://bestclipartblog.com/21-butterfly-clipart.html/butterfly-clipart-17&amp;ei=9_C2UYfoG8aQswbrqICwCw&amp;psig=AFQjCNGHdhFiLi2uMDJMmugX5wUE6aymvQ&amp;ust=1371030131184696"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caterpillar+clipart&amp;source=images&amp;cd=&amp;cad=rja&amp;docid=vPnl6-NTq4cQxM&amp;tbnid=rEsLrBPRYx3WKM:&amp;ved=0CAUQjRw&amp;url=http://www.mycutegraphics.com/graphics/caterpillar/green-cartoon-caterpillar.html&amp;ei=dgK3UbzhL4qOtQbK0YHIAg&amp;psig=AFQjCNFucPAHz--Ymd0mlK_vKCUPWuaytA&amp;ust=137103406653895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uk/url?sa=i&amp;rct=j&amp;q=flower+clipart&amp;source=images&amp;cd=&amp;cad=rja&amp;docid=3H4PtwCQ7wU9XM&amp;tbnid=prDVsN3TDOyjPM:&amp;ved=0CAUQjRw&amp;url=http://www.clker.com/clipart-4374.html&amp;ei=R9u2UfH6KsWMtAa21YGYBQ&amp;psig=AFQjCNFDPx8etB-Djcn3MmuDMiZURU13-Q&amp;ust=137102457786887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o.uk/url?sa=i&amp;rct=j&amp;q=flower+clipart&amp;source=images&amp;cd=&amp;cad=rja&amp;docid=lQ5OBM6C0ZbFHM&amp;tbnid=GUCpkJf6D34pVM:&amp;ved=0CAUQjRw&amp;url=http://www.wpclipart.com/plants/flowers/colors/blue_flower/flower_blue_yellow_highlights.png.html&amp;ei=Xdu2Ua2XMIfbtAb3joD4BA&amp;psig=AFQjCNFDPx8etB-Djcn3MmuDMiZURU13-Q&amp;ust=13710245778688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uk/url?sa=i&amp;rct=j&amp;q=flower+clipart&amp;source=images&amp;cd=&amp;cad=rja&amp;docid=3H4PtwCQ7wU9XM&amp;tbnid=prDVsN3TDOyjPM:&amp;ved=0CAUQjRw&amp;url=http://www.clker.com/clipart-4374.html&amp;ei=R9u2UfH6KsWMtAa21YGYBQ&amp;psig=AFQjCNFDPx8etB-Djcn3MmuDMiZURU13-Q&amp;ust=137102457786887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o.uk/url?sa=i&amp;rct=j&amp;q=flower+clipart&amp;source=images&amp;cd=&amp;cad=rja&amp;docid=lQ5OBM6C0ZbFHM&amp;tbnid=GUCpkJf6D34pVM:&amp;ved=0CAUQjRw&amp;url=http://www.wpclipart.com/plants/flowers/colors/blue_flower/flower_blue_yellow_highlights.png.html&amp;ei=Xdu2Ua2XMIfbtAb3joD4BA&amp;psig=AFQjCNFDPx8etB-Djcn3MmuDMiZURU13-Q&amp;ust=137102457786887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uk/url?sa=i&amp;rct=j&amp;q=flower+clipart&amp;source=images&amp;cd=&amp;cad=rja&amp;docid=3H4PtwCQ7wU9XM&amp;tbnid=prDVsN3TDOyjPM:&amp;ved=0CAUQjRw&amp;url=http://www.clker.com/clipart-4374.html&amp;ei=R9u2UfH6KsWMtAa21YGYBQ&amp;psig=AFQjCNFDPx8etB-Djcn3MmuDMiZURU13-Q&amp;ust=137102457786887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o.uk/url?sa=i&amp;rct=j&amp;q=flower+clipart&amp;source=images&amp;cd=&amp;cad=rja&amp;docid=lQ5OBM6C0ZbFHM&amp;tbnid=GUCpkJf6D34pVM:&amp;ved=0CAUQjRw&amp;url=http://www.wpclipart.com/plants/flowers/colors/blue_flower/flower_blue_yellow_highlights.png.html&amp;ei=Xdu2Ua2XMIfbtAb3joD4BA&amp;psig=AFQjCNFDPx8etB-Djcn3MmuDMiZURU13-Q&amp;ust=137102457786887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http://chai09.files.wordpress.com/2009/02/smileyface.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oogle.co.uk/url?sa=i&amp;rct=j&amp;q=flower+clipart&amp;source=images&amp;cd=&amp;cad=rja&amp;docid=3H4PtwCQ7wU9XM&amp;tbnid=prDVsN3TDOyjPM:&amp;ved=0CAUQjRw&amp;url=http://www.clker.com/clipart-4374.html&amp;ei=R9u2UfH6KsWMtAa21YGYBQ&amp;psig=AFQjCNFDPx8etB-Djcn3MmuDMiZURU13-Q&amp;ust=1371024577868870"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hyperlink" Target="http://www.google.co.uk/url?sa=i&amp;rct=j&amp;q=flower+clipart&amp;source=images&amp;cd=&amp;cad=rja&amp;docid=lQ5OBM6C0ZbFHM&amp;tbnid=GUCpkJf6D34pVM:&amp;ved=0CAUQjRw&amp;url=http://www.wpclipart.com/plants/flowers/colors/blue_flower/flower_blue_yellow_highlights.png.html&amp;ei=Xdu2Ua2XMIfbtAb3joD4BA&amp;psig=AFQjCNFDPx8etB-Djcn3MmuDMiZURU13-Q&amp;ust=1371024577868870"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hyperlink" Target="http://www.google.co.uk/url?sa=i&amp;rct=j&amp;q=five+flowers+clipart&amp;source=images&amp;cd=&amp;cad=rja&amp;docid=tlZ9KwoPVIOU8M&amp;tbnid=xEv_8VX8DXNiNM:&amp;ved=0CAUQjRw&amp;url=http://sharepoint.tcrsb.ca/mcs/pothierone/Pages/Grade%205%20Art.aspx&amp;ei=Y9-2UewrxsG1BrOOgZgM&amp;psig=AFQjCNEFgNNOmKHbaqQov5vDr1SCNz_2ig&amp;ust=1371025591245190"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uk/url?sa=i&amp;rct=j&amp;q=garden+gnome+clipart&amp;source=images&amp;cd=&amp;cad=rja&amp;docid=c-u0a_KGQkB2RM&amp;tbnid=KdaPfJDva1dcEM:&amp;ved=0CAUQjRw&amp;url=http://sweetclipart.com/friendly-garden-gnome-1464&amp;ei=jeK2UccVkcG0BrH1gOgL&amp;psig=AFQjCNGU6oKu4H2clo4iFCYVEq8Tt07hBg&amp;ust=1371026438967215"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bee+clipart&amp;source=images&amp;cd=&amp;cad=rja&amp;docid=EdARsXKnmRfq0M&amp;tbnid=Q0jM0gh1qtUsOM:&amp;ved=0CAUQjRw&amp;url=http://bestclipartblog.com/11-bee-clipart.html/bee-clipart-5&amp;ei=le62Uc7QBsbNswb9h4CIBw&amp;psig=AFQjCNGmgsPQtjDhU0yBsOtr7a5vDB41ag&amp;ust=1371029521896559"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hyperlink" Target="http://www.mycutegraphics.com/graphics/dragonfly/flying-pink-yellow-dragonfly.html"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www.google.co.uk/url?sa=i&amp;rct=j&amp;q=dragonfly+clipart&amp;source=images&amp;cd=&amp;cad=rja&amp;docid=t8F-eEKZHvaU1M&amp;tbnid=Uks7TcG-NFed7M:&amp;ved=0CAUQjRw&amp;url=http://www.mycutegraphics.com/graphics/dragonfly/flying-dragonfly.html&amp;ei=v_q2UYL-NMXItAbZyYH4Aw&amp;psig=AFQjCNG5cjTvbkGpjLt8VQaFBBQx2c1wUQ&amp;ust=137103261970569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o.uk/url?sa=i&amp;rct=j&amp;q=clipart+spider&amp;source=images&amp;cd=&amp;cad=rja&amp;docid=BXXp432M90RnXM&amp;tbnid=eqank4J4mgTESM:&amp;ved=0CAUQjRw&amp;url=http://sweetclipart.com/cute-little-black-spider-495&amp;ei=GVa4UZ3OHI7Zsgbfk4HADw&amp;psig=AFQjCNGpC_gERUubO6nW4x3diEfZf8-bSw&amp;ust=1371121557028537"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butterfly+clipart&amp;source=images&amp;cd=&amp;cad=rja&amp;docid=aEbXAXGa48QsGM&amp;tbnid=MlvEJPT7sY2yCM:&amp;ved=0CAUQjRw&amp;url=http://bestclipartblog.com/21-butterfly-clipart.html/butterfly-clipart-17&amp;ei=9_C2UYfoG8aQswbrqICwCw&amp;psig=AFQjCNGHdhFiLi2uMDJMmugX5wUE6aymvQ&amp;ust=1371030131184696"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google.co.uk/url?sa=i&amp;rct=j&amp;q=snail+clipart&amp;source=images&amp;cd=&amp;cad=rja&amp;docid=AxDLfbq6wmCxtM&amp;tbnid=zIZMD-rdUVc6AM:&amp;ved=0CAUQjRw&amp;url=http://www.mycutegraphics.com/graphics/snail/green-yellow-snail.html&amp;ei=u_K2Uay8PIfetAba54CoAQ&amp;psig=AFQjCNHd-dNuHkQ17RuphZu5nADGzcHX0Q&amp;ust=1371030569968818"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3386F29-BC5C-45C5-85B3-FAC664A044BD}"/>
              </a:ext>
            </a:extLst>
          </p:cNvPr>
          <p:cNvSpPr txBox="1">
            <a:spLocks/>
          </p:cNvSpPr>
          <p:nvPr/>
        </p:nvSpPr>
        <p:spPr>
          <a:xfrm>
            <a:off x="1619672" y="3789040"/>
            <a:ext cx="6400800" cy="1752600"/>
          </a:xfrm>
          <a:prstGeom prst="rect">
            <a:avLst/>
          </a:prstGeom>
        </p:spPr>
        <p:txBody>
          <a:bodyPr/>
          <a:lstStyle>
            <a:lvl1pPr marL="266700" indent="-266700" algn="l" defTabSz="685800" rtl="0" eaLnBrk="1" latinLnBrk="0" hangingPunct="1">
              <a:lnSpc>
                <a:spcPct val="100000"/>
              </a:lnSpc>
              <a:spcBef>
                <a:spcPts val="1200"/>
              </a:spcBef>
              <a:buFont typeface="Arial" panose="020B0604020202020204" pitchFamily="34" charset="0"/>
              <a:buChar char="•"/>
              <a:defRPr sz="2000" kern="1200">
                <a:solidFill>
                  <a:schemeClr val="tx2"/>
                </a:solidFill>
                <a:latin typeface="+mn-lt"/>
                <a:ea typeface="+mn-ea"/>
                <a:cs typeface="+mn-cs"/>
              </a:defRPr>
            </a:lvl1pPr>
            <a:lvl2pPr marL="514350" indent="-171450" algn="l" defTabSz="685800" rtl="0" eaLnBrk="1" latinLnBrk="0" hangingPunct="1">
              <a:lnSpc>
                <a:spcPct val="100000"/>
              </a:lnSpc>
              <a:spcBef>
                <a:spcPts val="1200"/>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600" kern="1200">
                <a:solidFill>
                  <a:schemeClr val="tx2"/>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400" kern="1200">
                <a:solidFill>
                  <a:schemeClr val="tx2"/>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altLang="en-US" sz="4400" dirty="0">
                <a:solidFill>
                  <a:schemeClr val="tx1"/>
                </a:solidFill>
              </a:rPr>
              <a:t>A smooth transition from </a:t>
            </a:r>
          </a:p>
          <a:p>
            <a:pPr marL="0" indent="0" algn="ctr">
              <a:buNone/>
            </a:pPr>
            <a:r>
              <a:rPr lang="en-GB" altLang="en-US" sz="4400" dirty="0">
                <a:solidFill>
                  <a:schemeClr val="tx1"/>
                </a:solidFill>
              </a:rPr>
              <a:t>Reception to </a:t>
            </a:r>
            <a:r>
              <a:rPr lang="en-GB" altLang="en-US" sz="4400" dirty="0" smtClean="0">
                <a:solidFill>
                  <a:schemeClr val="tx1"/>
                </a:solidFill>
              </a:rPr>
              <a:t>Year 1</a:t>
            </a:r>
            <a:endParaRPr lang="en-GB" altLang="en-US" sz="4400" dirty="0">
              <a:solidFill>
                <a:schemeClr val="tx1"/>
              </a:solidFill>
            </a:endParaRPr>
          </a:p>
        </p:txBody>
      </p:sp>
    </p:spTree>
    <p:extLst>
      <p:ext uri="{BB962C8B-B14F-4D97-AF65-F5344CB8AC3E}">
        <p14:creationId xmlns:p14="http://schemas.microsoft.com/office/powerpoint/2010/main" val="9452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16872208-3518-4BA4-9576-0136E75238EB}"/>
              </a:ext>
            </a:extLst>
          </p:cNvPr>
          <p:cNvSpPr>
            <a:spLocks noChangeArrowheads="1"/>
          </p:cNvSpPr>
          <p:nvPr/>
        </p:nvSpPr>
        <p:spPr bwMode="auto">
          <a:xfrm>
            <a:off x="3059113" y="244474"/>
            <a:ext cx="5440362" cy="5344765"/>
          </a:xfrm>
          <a:prstGeom prst="wedgeRoundRectCallout">
            <a:avLst>
              <a:gd name="adj1" fmla="val -1569"/>
              <a:gd name="adj2" fmla="val 57170"/>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defRPr/>
            </a:pPr>
            <a:r>
              <a:rPr lang="en-GB" altLang="en-US" sz="2000" dirty="0"/>
              <a:t>Bring your </a:t>
            </a:r>
            <a:r>
              <a:rPr lang="en-GB" altLang="en-US" sz="2000" dirty="0" smtClean="0"/>
              <a:t>PE </a:t>
            </a:r>
            <a:r>
              <a:rPr lang="en-GB" altLang="en-US" sz="2000" dirty="0"/>
              <a:t>kit into school on </a:t>
            </a:r>
            <a:r>
              <a:rPr lang="en-GB" altLang="en-US" sz="2000" dirty="0" smtClean="0"/>
              <a:t>a Monday </a:t>
            </a:r>
            <a:r>
              <a:rPr lang="en-GB" altLang="en-US" sz="2000" dirty="0"/>
              <a:t>and leave it here all week.  We </a:t>
            </a:r>
            <a:r>
              <a:rPr lang="en-GB" altLang="en-US" sz="2000" dirty="0" smtClean="0"/>
              <a:t>only have a limited amount of spare kit that we can loan. </a:t>
            </a:r>
          </a:p>
          <a:p>
            <a:pPr eaLnBrk="1" hangingPunct="1">
              <a:spcBef>
                <a:spcPct val="0"/>
              </a:spcBef>
              <a:spcAft>
                <a:spcPts val="1000"/>
              </a:spcAft>
              <a:buFontTx/>
              <a:buNone/>
              <a:defRPr/>
            </a:pPr>
            <a:r>
              <a:rPr lang="en-GB" altLang="en-US" sz="2000" dirty="0" smtClean="0"/>
              <a:t>Indoor PE kit should consist of: a pair of shorts</a:t>
            </a:r>
            <a:r>
              <a:rPr lang="en-GB" altLang="en-US" sz="2000" dirty="0"/>
              <a:t>, </a:t>
            </a:r>
            <a:r>
              <a:rPr lang="en-GB" altLang="en-US" sz="2000" dirty="0" smtClean="0"/>
              <a:t>a t-shirt, plimsolls or trainers. </a:t>
            </a:r>
          </a:p>
          <a:p>
            <a:pPr eaLnBrk="1" hangingPunct="1">
              <a:spcBef>
                <a:spcPct val="0"/>
              </a:spcBef>
              <a:spcAft>
                <a:spcPts val="1000"/>
              </a:spcAft>
              <a:buFontTx/>
              <a:buNone/>
              <a:defRPr/>
            </a:pPr>
            <a:r>
              <a:rPr lang="en-GB" altLang="en-US" sz="2000" dirty="0"/>
              <a:t>Y</a:t>
            </a:r>
            <a:r>
              <a:rPr lang="en-GB" altLang="en-US" sz="2000" dirty="0" smtClean="0"/>
              <a:t>ou will also need an outdoor PE kit </a:t>
            </a:r>
            <a:r>
              <a:rPr lang="en-GB" altLang="en-US" sz="2000" dirty="0"/>
              <a:t>for </a:t>
            </a:r>
            <a:r>
              <a:rPr lang="en-GB" altLang="en-US" sz="2000" dirty="0" smtClean="0"/>
              <a:t>a </a:t>
            </a:r>
            <a:r>
              <a:rPr lang="en-GB" altLang="en-US" sz="2000" dirty="0" smtClean="0"/>
              <a:t>Tuesday </a:t>
            </a:r>
            <a:r>
              <a:rPr lang="en-GB" altLang="en-US" sz="2000" dirty="0" smtClean="0"/>
              <a:t>afternoon. It might be a good idea to have this in </a:t>
            </a:r>
            <a:r>
              <a:rPr lang="en-GB" altLang="en-US" sz="2000" dirty="0"/>
              <a:t>a separate </a:t>
            </a:r>
            <a:r>
              <a:rPr lang="en-GB" altLang="en-US" sz="2000" dirty="0" smtClean="0"/>
              <a:t>bag if you have one!</a:t>
            </a:r>
            <a:endParaRPr lang="en-GB" altLang="en-US" sz="2000" dirty="0"/>
          </a:p>
          <a:p>
            <a:pPr eaLnBrk="1" hangingPunct="1">
              <a:spcBef>
                <a:spcPct val="0"/>
              </a:spcBef>
              <a:spcAft>
                <a:spcPts val="1000"/>
              </a:spcAft>
              <a:buFontTx/>
              <a:buNone/>
              <a:defRPr/>
            </a:pPr>
            <a:r>
              <a:rPr lang="en-GB" altLang="en-US" sz="2000" dirty="0" smtClean="0"/>
              <a:t>Outdoor PE kit should consist of: jogging bottoms, a t-shirt, a warm top such as a hoody or jumper and trainers.</a:t>
            </a:r>
            <a:endParaRPr lang="en-GB" altLang="en-US" sz="2000" dirty="0"/>
          </a:p>
          <a:p>
            <a:pPr eaLnBrk="1" hangingPunct="1">
              <a:spcBef>
                <a:spcPct val="0"/>
              </a:spcBef>
              <a:spcAft>
                <a:spcPts val="1000"/>
              </a:spcAft>
              <a:buFontTx/>
              <a:buNone/>
              <a:defRPr/>
            </a:pPr>
            <a:r>
              <a:rPr lang="en-GB" altLang="en-US" sz="2000" dirty="0">
                <a:latin typeface="+mj-lt"/>
              </a:rPr>
              <a:t>You will need to tie long hair back </a:t>
            </a:r>
            <a:r>
              <a:rPr lang="en-GB" altLang="en-US" sz="2000" dirty="0" smtClean="0">
                <a:latin typeface="+mj-lt"/>
              </a:rPr>
              <a:t>ready and </a:t>
            </a:r>
            <a:r>
              <a:rPr lang="en-GB" altLang="en-US" sz="2000" dirty="0">
                <a:latin typeface="+mj-lt"/>
              </a:rPr>
              <a:t>earrings should be removed </a:t>
            </a:r>
            <a:r>
              <a:rPr lang="en-GB" altLang="en-US" sz="2000" dirty="0" smtClean="0">
                <a:latin typeface="+mj-lt"/>
              </a:rPr>
              <a:t>at home on PE days.  </a:t>
            </a:r>
            <a:endParaRPr lang="en-US" altLang="en-US" sz="2000" dirty="0">
              <a:latin typeface="+mj-lt"/>
            </a:endParaRPr>
          </a:p>
        </p:txBody>
      </p:sp>
      <p:pic>
        <p:nvPicPr>
          <p:cNvPr id="15363" name="irc_mi" descr="http://host.nacdnet.org/education/resources/soils/images/ladybug.jpg">
            <a:hlinkClick r:id="rId2"/>
            <a:extLst>
              <a:ext uri="{FF2B5EF4-FFF2-40B4-BE49-F238E27FC236}">
                <a16:creationId xmlns:a16="http://schemas.microsoft.com/office/drawing/2014/main" id="{A0D2AA44-9F30-40B5-8A41-44FB4682C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57788"/>
            <a:ext cx="21018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022.JPG">
            <a:extLst>
              <a:ext uri="{FF2B5EF4-FFF2-40B4-BE49-F238E27FC236}">
                <a16:creationId xmlns:a16="http://schemas.microsoft.com/office/drawing/2014/main" id="{B6156C3C-4DAF-44FD-9E50-4DD12DC8A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84313"/>
            <a:ext cx="2520950" cy="4005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B97626-7150-46DB-A187-DDC60D7729C3}"/>
              </a:ext>
            </a:extLst>
          </p:cNvPr>
          <p:cNvSpPr txBox="1"/>
          <p:nvPr/>
        </p:nvSpPr>
        <p:spPr>
          <a:xfrm>
            <a:off x="971550" y="333375"/>
            <a:ext cx="1839913" cy="830263"/>
          </a:xfrm>
          <a:prstGeom prst="rect">
            <a:avLst/>
          </a:prstGeom>
          <a:noFill/>
        </p:spPr>
        <p:txBody>
          <a:bodyPr>
            <a:spAutoFit/>
          </a:bodyPr>
          <a:lstStyle/>
          <a:p>
            <a:pPr>
              <a:defRPr/>
            </a:pPr>
            <a:r>
              <a:rPr lang="en-GB" sz="4800" dirty="0">
                <a:latin typeface="+mj-lt"/>
              </a:rPr>
              <a:t>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a:extLst>
              <a:ext uri="{FF2B5EF4-FFF2-40B4-BE49-F238E27FC236}">
                <a16:creationId xmlns:a16="http://schemas.microsoft.com/office/drawing/2014/main" id="{08D29318-35B7-4406-BF96-8C64570698D9}"/>
              </a:ext>
            </a:extLst>
          </p:cNvPr>
          <p:cNvSpPr>
            <a:spLocks noChangeArrowheads="1"/>
          </p:cNvSpPr>
          <p:nvPr/>
        </p:nvSpPr>
        <p:spPr bwMode="auto">
          <a:xfrm>
            <a:off x="287338" y="1125538"/>
            <a:ext cx="4464050" cy="4321175"/>
          </a:xfrm>
          <a:prstGeom prst="wedgeRoundRectCallout">
            <a:avLst>
              <a:gd name="adj1" fmla="val 66324"/>
              <a:gd name="adj2" fmla="val 35671"/>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defRPr/>
            </a:pPr>
            <a:r>
              <a:rPr lang="en-US" altLang="en-US" sz="1800" dirty="0">
                <a:latin typeface="+mj-lt"/>
              </a:rPr>
              <a:t>As much as we love to see your child’s favourite toys, we would like you to keep these items at </a:t>
            </a:r>
            <a:r>
              <a:rPr lang="en-US" altLang="en-US" sz="1800" dirty="0" smtClean="0">
                <a:latin typeface="+mj-lt"/>
              </a:rPr>
              <a:t>home. They </a:t>
            </a:r>
            <a:r>
              <a:rPr lang="en-US" altLang="en-US" sz="1800" dirty="0">
                <a:latin typeface="+mj-lt"/>
              </a:rPr>
              <a:t>can become lost, damaged and can be a distraction in the school </a:t>
            </a:r>
            <a:r>
              <a:rPr lang="en-US" altLang="en-US" sz="1800" dirty="0" smtClean="0">
                <a:latin typeface="+mj-lt"/>
              </a:rPr>
              <a:t>day. Your </a:t>
            </a:r>
            <a:r>
              <a:rPr lang="en-US" altLang="en-US" sz="1800" dirty="0">
                <a:latin typeface="+mj-lt"/>
              </a:rPr>
              <a:t>child will have an opportunity to share things with the class during ‘Show and Tell’ </a:t>
            </a:r>
            <a:r>
              <a:rPr lang="en-US" altLang="en-US" sz="1800" dirty="0" smtClean="0">
                <a:latin typeface="+mj-lt"/>
              </a:rPr>
              <a:t>sessions. We </a:t>
            </a:r>
            <a:r>
              <a:rPr lang="en-US" altLang="en-US" sz="1800" dirty="0">
                <a:latin typeface="+mj-lt"/>
              </a:rPr>
              <a:t>love to see things they have made </a:t>
            </a:r>
            <a:r>
              <a:rPr lang="en-US" altLang="en-US" sz="1800" dirty="0" smtClean="0">
                <a:latin typeface="+mj-lt"/>
              </a:rPr>
              <a:t>and  photographs, rather </a:t>
            </a:r>
            <a:r>
              <a:rPr lang="en-US" altLang="en-US" sz="1800" dirty="0">
                <a:latin typeface="+mj-lt"/>
              </a:rPr>
              <a:t>than soft toys and </a:t>
            </a:r>
            <a:r>
              <a:rPr lang="en-US" altLang="en-US" sz="1800" dirty="0" smtClean="0">
                <a:latin typeface="+mj-lt"/>
              </a:rPr>
              <a:t>games. Each </a:t>
            </a:r>
            <a:r>
              <a:rPr lang="en-US" altLang="en-US" sz="1800" dirty="0">
                <a:latin typeface="+mj-lt"/>
              </a:rPr>
              <a:t>class will have a set day for ‘Show and Tell</a:t>
            </a:r>
            <a:r>
              <a:rPr lang="en-US" altLang="en-US" sz="1800" dirty="0" smtClean="0">
                <a:latin typeface="+mj-lt"/>
              </a:rPr>
              <a:t>’, </a:t>
            </a:r>
            <a:r>
              <a:rPr lang="en-US" altLang="en-US" sz="1800" dirty="0">
                <a:latin typeface="+mj-lt"/>
              </a:rPr>
              <a:t>so please do not send your child in with items on any other </a:t>
            </a:r>
            <a:r>
              <a:rPr lang="en-US" altLang="en-US" sz="1800" dirty="0" smtClean="0">
                <a:latin typeface="+mj-lt"/>
              </a:rPr>
              <a:t>day, </a:t>
            </a:r>
            <a:r>
              <a:rPr lang="en-US" altLang="en-US" sz="1800" dirty="0">
                <a:latin typeface="+mj-lt"/>
              </a:rPr>
              <a:t>as they won’t get the chance to share them.</a:t>
            </a:r>
          </a:p>
        </p:txBody>
      </p:sp>
      <p:sp>
        <p:nvSpPr>
          <p:cNvPr id="16387" name="AutoShape 5">
            <a:extLst>
              <a:ext uri="{FF2B5EF4-FFF2-40B4-BE49-F238E27FC236}">
                <a16:creationId xmlns:a16="http://schemas.microsoft.com/office/drawing/2014/main" id="{F2D13159-E896-4B3E-B0CB-5020839A6847}"/>
              </a:ext>
            </a:extLst>
          </p:cNvPr>
          <p:cNvSpPr>
            <a:spLocks noChangeArrowheads="1"/>
          </p:cNvSpPr>
          <p:nvPr/>
        </p:nvSpPr>
        <p:spPr bwMode="auto">
          <a:xfrm>
            <a:off x="4572000" y="1700213"/>
            <a:ext cx="1727200" cy="295275"/>
          </a:xfrm>
          <a:prstGeom prst="rightArrow">
            <a:avLst>
              <a:gd name="adj1" fmla="val 50000"/>
              <a:gd name="adj2" fmla="val 168795"/>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6" name="TextBox 5">
            <a:extLst>
              <a:ext uri="{FF2B5EF4-FFF2-40B4-BE49-F238E27FC236}">
                <a16:creationId xmlns:a16="http://schemas.microsoft.com/office/drawing/2014/main" id="{B9AFD7F6-F0C8-42C1-8A74-EDCC44A5706C}"/>
              </a:ext>
            </a:extLst>
          </p:cNvPr>
          <p:cNvSpPr txBox="1"/>
          <p:nvPr/>
        </p:nvSpPr>
        <p:spPr>
          <a:xfrm>
            <a:off x="334963" y="5665788"/>
            <a:ext cx="5256212" cy="369887"/>
          </a:xfrm>
          <a:prstGeom prst="rect">
            <a:avLst/>
          </a:prstGeom>
          <a:noFill/>
        </p:spPr>
        <p:txBody>
          <a:bodyPr>
            <a:spAutoFit/>
          </a:bodyPr>
          <a:lstStyle/>
          <a:p>
            <a:pPr>
              <a:defRPr/>
            </a:pPr>
            <a:endParaRPr lang="en-GB" dirty="0">
              <a:latin typeface="+mj-lt"/>
            </a:endParaRPr>
          </a:p>
        </p:txBody>
      </p:sp>
      <p:sp>
        <p:nvSpPr>
          <p:cNvPr id="7" name="TextBox 6">
            <a:extLst>
              <a:ext uri="{FF2B5EF4-FFF2-40B4-BE49-F238E27FC236}">
                <a16:creationId xmlns:a16="http://schemas.microsoft.com/office/drawing/2014/main" id="{E2F623C6-E1FA-4397-8414-622802609483}"/>
              </a:ext>
            </a:extLst>
          </p:cNvPr>
          <p:cNvSpPr txBox="1"/>
          <p:nvPr/>
        </p:nvSpPr>
        <p:spPr>
          <a:xfrm>
            <a:off x="714375" y="185738"/>
            <a:ext cx="3611563" cy="830262"/>
          </a:xfrm>
          <a:prstGeom prst="rect">
            <a:avLst/>
          </a:prstGeom>
          <a:noFill/>
        </p:spPr>
        <p:txBody>
          <a:bodyPr>
            <a:spAutoFit/>
          </a:bodyPr>
          <a:lstStyle/>
          <a:p>
            <a:pPr>
              <a:defRPr/>
            </a:pPr>
            <a:r>
              <a:rPr lang="en-GB" sz="4800" dirty="0">
                <a:latin typeface="+mj-lt"/>
              </a:rPr>
              <a:t>Show and Tell</a:t>
            </a:r>
          </a:p>
        </p:txBody>
      </p:sp>
      <p:pic>
        <p:nvPicPr>
          <p:cNvPr id="16390" name="irc_mi" descr="http://bestclipartblog.com/clipart-pics/butterfly-clipart-17.jpg">
            <a:hlinkClick r:id="rId2"/>
            <a:extLst>
              <a:ext uri="{FF2B5EF4-FFF2-40B4-BE49-F238E27FC236}">
                <a16:creationId xmlns:a16="http://schemas.microsoft.com/office/drawing/2014/main" id="{8E8AB01B-0F47-412F-A4E6-9C87C8550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4005263"/>
            <a:ext cx="22209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a:extLst>
              <a:ext uri="{FF2B5EF4-FFF2-40B4-BE49-F238E27FC236}">
                <a16:creationId xmlns:a16="http://schemas.microsoft.com/office/drawing/2014/main" id="{1C041297-FF48-4F84-A373-660A0DA78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6069" t="28098" r="23099"/>
          <a:stretch>
            <a:fillRect/>
          </a:stretch>
        </p:blipFill>
        <p:spPr bwMode="auto">
          <a:xfrm>
            <a:off x="6329363" y="333375"/>
            <a:ext cx="22209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1DA36625-7481-4952-97E1-DD1586D0B646}"/>
              </a:ext>
            </a:extLst>
          </p:cNvPr>
          <p:cNvSpPr>
            <a:spLocks noChangeArrowheads="1"/>
          </p:cNvSpPr>
          <p:nvPr/>
        </p:nvSpPr>
        <p:spPr bwMode="auto">
          <a:xfrm>
            <a:off x="679244" y="188640"/>
            <a:ext cx="8208963" cy="5708997"/>
          </a:xfrm>
          <a:prstGeom prst="wedgeRoundRectCallout">
            <a:avLst>
              <a:gd name="adj1" fmla="val -1190"/>
              <a:gd name="adj2" fmla="val 64074"/>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defRPr/>
            </a:pPr>
            <a:r>
              <a:rPr lang="en-GB" altLang="en-US" sz="2000" dirty="0"/>
              <a:t>Finally here are some ways that </a:t>
            </a:r>
            <a:r>
              <a:rPr lang="en-GB" altLang="en-US" sz="2000" dirty="0" smtClean="0"/>
              <a:t>you can </a:t>
            </a:r>
            <a:r>
              <a:rPr lang="en-GB" altLang="en-US" sz="2000" dirty="0"/>
              <a:t>help us:</a:t>
            </a:r>
          </a:p>
          <a:p>
            <a:pPr marL="342900" indent="-342900" eaLnBrk="1" hangingPunct="1">
              <a:spcBef>
                <a:spcPct val="0"/>
              </a:spcBef>
              <a:spcAft>
                <a:spcPts val="1000"/>
              </a:spcAft>
              <a:buFont typeface="Wingdings" panose="05000000000000000000" pitchFamily="2" charset="2"/>
              <a:buChar char="q"/>
              <a:defRPr/>
            </a:pPr>
            <a:r>
              <a:rPr lang="en-GB" altLang="en-US" sz="2000" dirty="0"/>
              <a:t>Keep toys at home</a:t>
            </a:r>
            <a:r>
              <a:rPr lang="en-GB" altLang="en-US" sz="2000" dirty="0" smtClean="0"/>
              <a:t>.</a:t>
            </a:r>
          </a:p>
          <a:p>
            <a:pPr marL="342900" indent="-342900" eaLnBrk="1" hangingPunct="1">
              <a:spcBef>
                <a:spcPct val="0"/>
              </a:spcBef>
              <a:spcAft>
                <a:spcPts val="1000"/>
              </a:spcAft>
              <a:buFont typeface="Wingdings" panose="05000000000000000000" pitchFamily="2" charset="2"/>
              <a:buChar char="q"/>
              <a:defRPr/>
            </a:pPr>
            <a:r>
              <a:rPr lang="en-GB" altLang="en-US" sz="2000" dirty="0" smtClean="0"/>
              <a:t>Encourage your child to bring in something that they have made or share photographs during ‘show and tell’ sessions. </a:t>
            </a:r>
            <a:endParaRPr lang="en-GB" altLang="en-US" sz="2000" dirty="0"/>
          </a:p>
          <a:p>
            <a:pPr marL="342900" indent="-342900" eaLnBrk="1" hangingPunct="1">
              <a:spcBef>
                <a:spcPct val="0"/>
              </a:spcBef>
              <a:spcAft>
                <a:spcPts val="1000"/>
              </a:spcAft>
              <a:buFont typeface="Wingdings" panose="05000000000000000000" pitchFamily="2" charset="2"/>
              <a:buChar char="q"/>
              <a:defRPr/>
            </a:pPr>
            <a:r>
              <a:rPr lang="en-GB" altLang="en-US" sz="2000" dirty="0"/>
              <a:t>Write in </a:t>
            </a:r>
            <a:r>
              <a:rPr lang="en-GB" altLang="en-US" sz="2000" dirty="0" smtClean="0"/>
              <a:t>your child's </a:t>
            </a:r>
            <a:r>
              <a:rPr lang="en-GB" altLang="en-US" sz="2000" dirty="0"/>
              <a:t>reading record </a:t>
            </a:r>
            <a:r>
              <a:rPr lang="en-GB" altLang="en-US" sz="2000" dirty="0" smtClean="0"/>
              <a:t>when they have </a:t>
            </a:r>
            <a:r>
              <a:rPr lang="en-GB" altLang="en-US" sz="2000" dirty="0"/>
              <a:t>read.</a:t>
            </a:r>
          </a:p>
          <a:p>
            <a:pPr marL="342900" indent="-342900" eaLnBrk="1" hangingPunct="1">
              <a:spcBef>
                <a:spcPct val="0"/>
              </a:spcBef>
              <a:spcAft>
                <a:spcPts val="1000"/>
              </a:spcAft>
              <a:buFont typeface="Wingdings" panose="05000000000000000000" pitchFamily="2" charset="2"/>
              <a:buChar char="q"/>
              <a:defRPr/>
            </a:pPr>
            <a:r>
              <a:rPr lang="en-GB" altLang="en-US" sz="2000" dirty="0"/>
              <a:t>Gently remind your child to change their reading </a:t>
            </a:r>
            <a:r>
              <a:rPr lang="en-GB" altLang="en-US" sz="2000" dirty="0" smtClean="0"/>
              <a:t>book on the designated days.</a:t>
            </a:r>
            <a:endParaRPr lang="en-GB" altLang="en-US" sz="2000" dirty="0"/>
          </a:p>
          <a:p>
            <a:pPr marL="342900" indent="-342900" eaLnBrk="1" hangingPunct="1">
              <a:spcBef>
                <a:spcPct val="0"/>
              </a:spcBef>
              <a:spcAft>
                <a:spcPts val="1000"/>
              </a:spcAft>
              <a:buFont typeface="Wingdings" panose="05000000000000000000" pitchFamily="2" charset="2"/>
              <a:buChar char="q"/>
              <a:defRPr/>
            </a:pPr>
            <a:r>
              <a:rPr lang="en-GB" altLang="en-US" sz="2000" dirty="0"/>
              <a:t>Support your child with their homework routine</a:t>
            </a:r>
            <a:r>
              <a:rPr lang="en-GB" altLang="en-US" sz="2000" dirty="0" smtClean="0"/>
              <a:t>. Complete, upload and hand in homework on TEAMS. </a:t>
            </a:r>
            <a:endParaRPr lang="en-GB" altLang="en-US" sz="2000" dirty="0"/>
          </a:p>
          <a:p>
            <a:pPr marL="342900" indent="-342900" eaLnBrk="1" hangingPunct="1">
              <a:spcBef>
                <a:spcPct val="0"/>
              </a:spcBef>
              <a:spcAft>
                <a:spcPts val="1000"/>
              </a:spcAft>
              <a:buFont typeface="Wingdings" panose="05000000000000000000" pitchFamily="2" charset="2"/>
              <a:buChar char="q"/>
              <a:defRPr/>
            </a:pPr>
            <a:r>
              <a:rPr lang="en-GB" altLang="en-US" sz="2000" dirty="0" smtClean="0"/>
              <a:t>Encourage </a:t>
            </a:r>
            <a:r>
              <a:rPr lang="en-GB" altLang="en-US" sz="2000" dirty="0"/>
              <a:t>your child to bring in their PE kits on a Monday.</a:t>
            </a:r>
          </a:p>
          <a:p>
            <a:pPr marL="342900" indent="-342900" eaLnBrk="1" hangingPunct="1">
              <a:spcBef>
                <a:spcPct val="0"/>
              </a:spcBef>
              <a:spcAft>
                <a:spcPts val="1000"/>
              </a:spcAft>
              <a:buFont typeface="Wingdings" panose="05000000000000000000" pitchFamily="2" charset="2"/>
              <a:buChar char="q"/>
              <a:defRPr/>
            </a:pPr>
            <a:r>
              <a:rPr lang="en-GB" altLang="en-US" sz="2000" dirty="0"/>
              <a:t>Take out earrings and tie hair back on PE days.</a:t>
            </a:r>
          </a:p>
          <a:p>
            <a:pPr marL="342900" indent="-342900" eaLnBrk="1" hangingPunct="1">
              <a:spcBef>
                <a:spcPct val="0"/>
              </a:spcBef>
              <a:spcAft>
                <a:spcPts val="1000"/>
              </a:spcAft>
              <a:buFont typeface="Wingdings" panose="05000000000000000000" pitchFamily="2" charset="2"/>
              <a:buChar char="q"/>
              <a:defRPr/>
            </a:pPr>
            <a:r>
              <a:rPr lang="en-GB" altLang="en-US" sz="2000" dirty="0"/>
              <a:t>Encourage your child to come into school </a:t>
            </a:r>
            <a:r>
              <a:rPr lang="en-GB" altLang="en-US" sz="2000" dirty="0" smtClean="0"/>
              <a:t>independently. </a:t>
            </a:r>
          </a:p>
          <a:p>
            <a:pPr marL="342900" indent="-342900" eaLnBrk="1" hangingPunct="1">
              <a:spcBef>
                <a:spcPct val="0"/>
              </a:spcBef>
              <a:spcAft>
                <a:spcPts val="1000"/>
              </a:spcAft>
              <a:buFont typeface="Wingdings" panose="05000000000000000000" pitchFamily="2" charset="2"/>
              <a:buChar char="q"/>
              <a:defRPr/>
            </a:pPr>
            <a:r>
              <a:rPr lang="en-GB" altLang="en-US" sz="2000" dirty="0" smtClean="0"/>
              <a:t>Label </a:t>
            </a:r>
            <a:r>
              <a:rPr lang="en-GB" altLang="en-US" sz="2000" dirty="0"/>
              <a:t>all of your child’s clothes and belongings.</a:t>
            </a:r>
            <a:endParaRPr lang="en-US" altLang="en-US" sz="2000" dirty="0"/>
          </a:p>
        </p:txBody>
      </p:sp>
      <p:pic>
        <p:nvPicPr>
          <p:cNvPr id="17411" name="irc_mi" descr="http://content.mycutegraphics.com/graphics/caterpillar/green-cartoon-caterpillar.png">
            <a:hlinkClick r:id="rId3"/>
            <a:extLst>
              <a:ext uri="{FF2B5EF4-FFF2-40B4-BE49-F238E27FC236}">
                <a16:creationId xmlns:a16="http://schemas.microsoft.com/office/drawing/2014/main" id="{FD7B03E6-2A52-4E87-B1D4-10961A092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373216"/>
            <a:ext cx="2795365" cy="127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rc_mi" descr="http://www.clker.com/cliparts/e/5/7/4/1194986587157518295red_flower_raphael_seban_01.svg.hi.png">
            <a:hlinkClick r:id="rId2"/>
            <a:extLst>
              <a:ext uri="{FF2B5EF4-FFF2-40B4-BE49-F238E27FC236}">
                <a16:creationId xmlns:a16="http://schemas.microsoft.com/office/drawing/2014/main" id="{D2FFCD74-9111-4361-AEF4-7A90CF984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60350"/>
            <a:ext cx="1574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9" descr="http://www.wpclipart.com/plants/flowers/colors/blue_flower/flower_blue_yellow_highlights.png">
            <a:hlinkClick r:id="rId4"/>
            <a:extLst>
              <a:ext uri="{FF2B5EF4-FFF2-40B4-BE49-F238E27FC236}">
                <a16:creationId xmlns:a16="http://schemas.microsoft.com/office/drawing/2014/main" id="{C29198D5-533D-404C-A9E9-3B0F52668D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28145"/>
            <a:ext cx="1547664" cy="14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6DD1174-0D1E-4706-BAFC-219FFBCDED95}"/>
              </a:ext>
            </a:extLst>
          </p:cNvPr>
          <p:cNvSpPr txBox="1"/>
          <p:nvPr/>
        </p:nvSpPr>
        <p:spPr>
          <a:xfrm>
            <a:off x="1619250" y="549275"/>
            <a:ext cx="6192838" cy="708025"/>
          </a:xfrm>
          <a:prstGeom prst="rect">
            <a:avLst/>
          </a:prstGeom>
          <a:noFill/>
        </p:spPr>
        <p:txBody>
          <a:bodyPr>
            <a:spAutoFit/>
          </a:bodyPr>
          <a:lstStyle/>
          <a:p>
            <a:pPr algn="ctr" eaLnBrk="1" hangingPunct="1">
              <a:defRPr/>
            </a:pPr>
            <a:r>
              <a:rPr lang="en-GB" sz="4000" dirty="0">
                <a:latin typeface="+mn-lt"/>
              </a:rPr>
              <a:t>Answering your questions:</a:t>
            </a:r>
          </a:p>
        </p:txBody>
      </p:sp>
      <p:sp>
        <p:nvSpPr>
          <p:cNvPr id="8" name="TextBox 7">
            <a:extLst>
              <a:ext uri="{FF2B5EF4-FFF2-40B4-BE49-F238E27FC236}">
                <a16:creationId xmlns:a16="http://schemas.microsoft.com/office/drawing/2014/main" id="{38645F76-7EFA-4C3C-B4B0-100D4A88A9FF}"/>
              </a:ext>
            </a:extLst>
          </p:cNvPr>
          <p:cNvSpPr txBox="1"/>
          <p:nvPr/>
        </p:nvSpPr>
        <p:spPr>
          <a:xfrm>
            <a:off x="395288" y="2205038"/>
            <a:ext cx="7848600" cy="1323975"/>
          </a:xfrm>
          <a:prstGeom prst="rect">
            <a:avLst/>
          </a:prstGeom>
          <a:noFill/>
        </p:spPr>
        <p:txBody>
          <a:bodyPr>
            <a:spAutoFit/>
          </a:bodyPr>
          <a:lstStyle/>
          <a:p>
            <a:pPr algn="ctr" eaLnBrk="1" hangingPunct="1">
              <a:defRPr/>
            </a:pPr>
            <a:r>
              <a:rPr lang="en-GB" sz="4000" dirty="0">
                <a:latin typeface="+mn-lt"/>
              </a:rPr>
              <a:t>How is it decided which children will be in each class?</a:t>
            </a:r>
          </a:p>
        </p:txBody>
      </p:sp>
      <p:sp>
        <p:nvSpPr>
          <p:cNvPr id="2" name="TextBox 1">
            <a:extLst>
              <a:ext uri="{FF2B5EF4-FFF2-40B4-BE49-F238E27FC236}">
                <a16:creationId xmlns:a16="http://schemas.microsoft.com/office/drawing/2014/main" id="{D40C2DE3-3693-4F60-9906-68A59CF8568B}"/>
              </a:ext>
            </a:extLst>
          </p:cNvPr>
          <p:cNvSpPr txBox="1"/>
          <p:nvPr/>
        </p:nvSpPr>
        <p:spPr>
          <a:xfrm>
            <a:off x="188913" y="4105276"/>
            <a:ext cx="8569325" cy="1200150"/>
          </a:xfrm>
          <a:prstGeom prst="rect">
            <a:avLst/>
          </a:prstGeom>
          <a:noFill/>
        </p:spPr>
        <p:txBody>
          <a:bodyPr>
            <a:spAutoFit/>
          </a:bodyPr>
          <a:lstStyle/>
          <a:p>
            <a:pPr algn="ctr">
              <a:defRPr/>
            </a:pPr>
            <a:r>
              <a:rPr lang="en-GB" dirty="0">
                <a:latin typeface="+mj-lt"/>
              </a:rPr>
              <a:t>Classes are firstly organised according to your child’s date of birth. Children in the Y1 class will usually be the youngest children in the year </a:t>
            </a:r>
            <a:r>
              <a:rPr lang="en-GB" dirty="0" smtClean="0">
                <a:latin typeface="+mj-lt"/>
              </a:rPr>
              <a:t>group. Older </a:t>
            </a:r>
            <a:r>
              <a:rPr lang="en-GB" dirty="0">
                <a:latin typeface="+mj-lt"/>
              </a:rPr>
              <a:t>children will </a:t>
            </a:r>
            <a:r>
              <a:rPr lang="en-GB" dirty="0" smtClean="0">
                <a:latin typeface="+mj-lt"/>
              </a:rPr>
              <a:t>usually be </a:t>
            </a:r>
            <a:r>
              <a:rPr lang="en-GB" dirty="0">
                <a:latin typeface="+mj-lt"/>
              </a:rPr>
              <a:t>in the mixed Year 1/2 </a:t>
            </a:r>
            <a:r>
              <a:rPr lang="en-GB" dirty="0" smtClean="0">
                <a:latin typeface="+mj-lt"/>
              </a:rPr>
              <a:t>class. However</a:t>
            </a:r>
            <a:r>
              <a:rPr lang="en-GB" dirty="0">
                <a:latin typeface="+mj-lt"/>
              </a:rPr>
              <a:t>, we also have to look at the number of boys and girls within each class to make sure it is roughly equal.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rc_mi" descr="http://www.clker.com/cliparts/e/5/7/4/1194986587157518295red_flower_raphael_seban_01.svg.hi.png">
            <a:hlinkClick r:id="rId2"/>
            <a:extLst>
              <a:ext uri="{FF2B5EF4-FFF2-40B4-BE49-F238E27FC236}">
                <a16:creationId xmlns:a16="http://schemas.microsoft.com/office/drawing/2014/main" id="{2B8E43D8-2E4D-4550-B1B0-41D500A6C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60350"/>
            <a:ext cx="1574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9" descr="http://www.wpclipart.com/plants/flowers/colors/blue_flower/flower_blue_yellow_highlights.png">
            <a:hlinkClick r:id="rId4"/>
            <a:extLst>
              <a:ext uri="{FF2B5EF4-FFF2-40B4-BE49-F238E27FC236}">
                <a16:creationId xmlns:a16="http://schemas.microsoft.com/office/drawing/2014/main" id="{C454CAC8-9BF7-454B-8699-C0389B39E6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59654"/>
            <a:ext cx="1619672" cy="15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D365B5F-B7F4-494F-8654-98FD4D8C124A}"/>
              </a:ext>
            </a:extLst>
          </p:cNvPr>
          <p:cNvSpPr txBox="1"/>
          <p:nvPr/>
        </p:nvSpPr>
        <p:spPr>
          <a:xfrm>
            <a:off x="1619250" y="549275"/>
            <a:ext cx="6192838" cy="708025"/>
          </a:xfrm>
          <a:prstGeom prst="rect">
            <a:avLst/>
          </a:prstGeom>
          <a:noFill/>
        </p:spPr>
        <p:txBody>
          <a:bodyPr>
            <a:spAutoFit/>
          </a:bodyPr>
          <a:lstStyle/>
          <a:p>
            <a:pPr algn="ctr" eaLnBrk="1" hangingPunct="1">
              <a:defRPr/>
            </a:pPr>
            <a:r>
              <a:rPr lang="en-GB" sz="4000" dirty="0">
                <a:latin typeface="+mn-lt"/>
              </a:rPr>
              <a:t>Answering your questions:</a:t>
            </a:r>
          </a:p>
        </p:txBody>
      </p:sp>
      <p:sp>
        <p:nvSpPr>
          <p:cNvPr id="8" name="TextBox 7">
            <a:extLst>
              <a:ext uri="{FF2B5EF4-FFF2-40B4-BE49-F238E27FC236}">
                <a16:creationId xmlns:a16="http://schemas.microsoft.com/office/drawing/2014/main" id="{2ACBBC24-5016-4E40-A3D0-6DD26DCD8159}"/>
              </a:ext>
            </a:extLst>
          </p:cNvPr>
          <p:cNvSpPr txBox="1"/>
          <p:nvPr/>
        </p:nvSpPr>
        <p:spPr>
          <a:xfrm>
            <a:off x="611560" y="2120904"/>
            <a:ext cx="7848600" cy="1938992"/>
          </a:xfrm>
          <a:prstGeom prst="rect">
            <a:avLst/>
          </a:prstGeom>
          <a:noFill/>
        </p:spPr>
        <p:txBody>
          <a:bodyPr>
            <a:spAutoFit/>
          </a:bodyPr>
          <a:lstStyle/>
          <a:p>
            <a:pPr algn="ctr" eaLnBrk="1" hangingPunct="1">
              <a:defRPr/>
            </a:pPr>
            <a:r>
              <a:rPr lang="en-GB" sz="4000" dirty="0">
                <a:latin typeface="+mn-lt"/>
              </a:rPr>
              <a:t>Will </a:t>
            </a:r>
            <a:r>
              <a:rPr lang="en-GB" sz="4000" dirty="0" smtClean="0"/>
              <a:t>my child</a:t>
            </a:r>
            <a:r>
              <a:rPr lang="en-GB" sz="4000" dirty="0" smtClean="0">
                <a:latin typeface="+mn-lt"/>
              </a:rPr>
              <a:t> </a:t>
            </a:r>
            <a:r>
              <a:rPr lang="en-GB" sz="4000" dirty="0">
                <a:latin typeface="+mn-lt"/>
              </a:rPr>
              <a:t>be </a:t>
            </a:r>
            <a:r>
              <a:rPr lang="en-GB" sz="4000" dirty="0" smtClean="0">
                <a:latin typeface="+mn-lt"/>
              </a:rPr>
              <a:t>taught </a:t>
            </a:r>
            <a:r>
              <a:rPr lang="en-GB" sz="4000" dirty="0">
                <a:latin typeface="+mn-lt"/>
              </a:rPr>
              <a:t>the same things in Year 1 whichever class they are in?</a:t>
            </a:r>
          </a:p>
        </p:txBody>
      </p:sp>
      <p:sp>
        <p:nvSpPr>
          <p:cNvPr id="6" name="TextBox 5">
            <a:extLst>
              <a:ext uri="{FF2B5EF4-FFF2-40B4-BE49-F238E27FC236}">
                <a16:creationId xmlns:a16="http://schemas.microsoft.com/office/drawing/2014/main" id="{C280BAFD-D3B0-4BA7-AE93-39499663B44B}"/>
              </a:ext>
            </a:extLst>
          </p:cNvPr>
          <p:cNvSpPr txBox="1"/>
          <p:nvPr/>
        </p:nvSpPr>
        <p:spPr>
          <a:xfrm>
            <a:off x="251197" y="4184518"/>
            <a:ext cx="8569325" cy="1477963"/>
          </a:xfrm>
          <a:prstGeom prst="rect">
            <a:avLst/>
          </a:prstGeom>
          <a:noFill/>
        </p:spPr>
        <p:txBody>
          <a:bodyPr>
            <a:spAutoFit/>
          </a:bodyPr>
          <a:lstStyle/>
          <a:p>
            <a:pPr algn="ctr">
              <a:defRPr/>
            </a:pPr>
            <a:r>
              <a:rPr lang="en-GB" dirty="0">
                <a:latin typeface="+mj-lt"/>
              </a:rPr>
              <a:t>We plan together in Year One and children within each year group will be taught the same learning objectives and be assessed in the same </a:t>
            </a:r>
            <a:r>
              <a:rPr lang="en-GB" dirty="0" smtClean="0">
                <a:latin typeface="+mj-lt"/>
              </a:rPr>
              <a:t>ways. Teachers </a:t>
            </a:r>
            <a:r>
              <a:rPr lang="en-GB" dirty="0">
                <a:latin typeface="+mj-lt"/>
              </a:rPr>
              <a:t>may choose to deliver an objective in a different way but the same content will be covered regardless of which class your child is </a:t>
            </a:r>
            <a:r>
              <a:rPr lang="en-GB" dirty="0" smtClean="0">
                <a:latin typeface="+mj-lt"/>
              </a:rPr>
              <a:t>in. We </a:t>
            </a:r>
            <a:r>
              <a:rPr lang="en-GB" dirty="0">
                <a:latin typeface="+mj-lt"/>
              </a:rPr>
              <a:t>follow the same Maths, Phonics and English planning and we use the same plans and resources for other subjects within the curriculum.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rc_mi" descr="http://www.clker.com/cliparts/e/5/7/4/1194986587157518295red_flower_raphael_seban_01.svg.hi.png">
            <a:hlinkClick r:id="rId2"/>
            <a:extLst>
              <a:ext uri="{FF2B5EF4-FFF2-40B4-BE49-F238E27FC236}">
                <a16:creationId xmlns:a16="http://schemas.microsoft.com/office/drawing/2014/main" id="{74355F97-70D5-44CC-9BD2-28C7D34D5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60350"/>
            <a:ext cx="1574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9" descr="http://www.wpclipart.com/plants/flowers/colors/blue_flower/flower_blue_yellow_highlights.png">
            <a:hlinkClick r:id="rId4"/>
            <a:extLst>
              <a:ext uri="{FF2B5EF4-FFF2-40B4-BE49-F238E27FC236}">
                <a16:creationId xmlns:a16="http://schemas.microsoft.com/office/drawing/2014/main" id="{AF0986D1-1D5B-4C3D-B72D-ECD6C34339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28145"/>
            <a:ext cx="1547664" cy="14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8F79410-49C7-48E2-A182-56B801607B04}"/>
              </a:ext>
            </a:extLst>
          </p:cNvPr>
          <p:cNvSpPr txBox="1"/>
          <p:nvPr/>
        </p:nvSpPr>
        <p:spPr>
          <a:xfrm>
            <a:off x="1619250" y="549275"/>
            <a:ext cx="6192838" cy="708025"/>
          </a:xfrm>
          <a:prstGeom prst="rect">
            <a:avLst/>
          </a:prstGeom>
          <a:noFill/>
        </p:spPr>
        <p:txBody>
          <a:bodyPr>
            <a:spAutoFit/>
          </a:bodyPr>
          <a:lstStyle/>
          <a:p>
            <a:pPr algn="ctr" eaLnBrk="1" hangingPunct="1">
              <a:defRPr/>
            </a:pPr>
            <a:r>
              <a:rPr lang="en-GB" sz="4000" dirty="0">
                <a:latin typeface="+mn-lt"/>
              </a:rPr>
              <a:t>Answering your questions:</a:t>
            </a:r>
          </a:p>
        </p:txBody>
      </p:sp>
      <p:sp>
        <p:nvSpPr>
          <p:cNvPr id="8" name="TextBox 7">
            <a:extLst>
              <a:ext uri="{FF2B5EF4-FFF2-40B4-BE49-F238E27FC236}">
                <a16:creationId xmlns:a16="http://schemas.microsoft.com/office/drawing/2014/main" id="{EBBB3083-2E3F-4945-8AC1-BF88E89CCFAA}"/>
              </a:ext>
            </a:extLst>
          </p:cNvPr>
          <p:cNvSpPr txBox="1"/>
          <p:nvPr/>
        </p:nvSpPr>
        <p:spPr>
          <a:xfrm>
            <a:off x="395288" y="2205038"/>
            <a:ext cx="7848600" cy="1323975"/>
          </a:xfrm>
          <a:prstGeom prst="rect">
            <a:avLst/>
          </a:prstGeom>
          <a:noFill/>
        </p:spPr>
        <p:txBody>
          <a:bodyPr>
            <a:spAutoFit/>
          </a:bodyPr>
          <a:lstStyle/>
          <a:p>
            <a:pPr algn="ctr" eaLnBrk="1" hangingPunct="1">
              <a:defRPr/>
            </a:pPr>
            <a:r>
              <a:rPr lang="en-GB" sz="4000" dirty="0">
                <a:latin typeface="+mn-lt"/>
              </a:rPr>
              <a:t>Can we do anything to help at home, over the </a:t>
            </a:r>
            <a:r>
              <a:rPr lang="en-GB" sz="4000" dirty="0" smtClean="0">
                <a:latin typeface="+mn-lt"/>
              </a:rPr>
              <a:t>summer </a:t>
            </a:r>
            <a:r>
              <a:rPr lang="en-GB" sz="4000" dirty="0">
                <a:latin typeface="+mn-lt"/>
              </a:rPr>
              <a:t>holidays?</a:t>
            </a:r>
          </a:p>
        </p:txBody>
      </p:sp>
      <p:sp>
        <p:nvSpPr>
          <p:cNvPr id="6" name="TextBox 5">
            <a:extLst>
              <a:ext uri="{FF2B5EF4-FFF2-40B4-BE49-F238E27FC236}">
                <a16:creationId xmlns:a16="http://schemas.microsoft.com/office/drawing/2014/main" id="{FF51A7D0-51F7-44FA-BED1-CC6ADBA024AA}"/>
              </a:ext>
            </a:extLst>
          </p:cNvPr>
          <p:cNvSpPr txBox="1"/>
          <p:nvPr/>
        </p:nvSpPr>
        <p:spPr>
          <a:xfrm>
            <a:off x="395288" y="3717032"/>
            <a:ext cx="8569325" cy="1754326"/>
          </a:xfrm>
          <a:prstGeom prst="rect">
            <a:avLst/>
          </a:prstGeom>
          <a:noFill/>
        </p:spPr>
        <p:txBody>
          <a:bodyPr>
            <a:spAutoFit/>
          </a:bodyPr>
          <a:lstStyle/>
          <a:p>
            <a:pPr algn="ctr">
              <a:defRPr/>
            </a:pPr>
            <a:r>
              <a:rPr lang="en-GB" dirty="0">
                <a:latin typeface="+mj-lt"/>
              </a:rPr>
              <a:t>You have already got lots of experience of home schooling your child over the </a:t>
            </a:r>
            <a:r>
              <a:rPr lang="en-GB" dirty="0" smtClean="0">
                <a:latin typeface="+mj-lt"/>
              </a:rPr>
              <a:t>last year </a:t>
            </a:r>
            <a:r>
              <a:rPr lang="en-GB" dirty="0">
                <a:latin typeface="+mj-lt"/>
              </a:rPr>
              <a:t>and probably know where you can find resources and extra activities that you can do with your </a:t>
            </a:r>
            <a:r>
              <a:rPr lang="en-GB" dirty="0" smtClean="0">
                <a:latin typeface="+mj-lt"/>
              </a:rPr>
              <a:t>child. Reading </a:t>
            </a:r>
            <a:r>
              <a:rPr lang="en-GB" dirty="0">
                <a:latin typeface="+mj-lt"/>
              </a:rPr>
              <a:t>with your child is one of the most important ways that you can support your </a:t>
            </a:r>
            <a:r>
              <a:rPr lang="en-GB" dirty="0" smtClean="0">
                <a:latin typeface="+mj-lt"/>
              </a:rPr>
              <a:t>child. Regularly playing phonics games and recapping the phase 3 sounds will also be a great help. Helping </a:t>
            </a:r>
            <a:r>
              <a:rPr lang="en-GB" dirty="0">
                <a:latin typeface="+mj-lt"/>
              </a:rPr>
              <a:t>your </a:t>
            </a:r>
            <a:r>
              <a:rPr lang="en-GB" dirty="0" smtClean="0">
                <a:latin typeface="+mj-lt"/>
              </a:rPr>
              <a:t>child to </a:t>
            </a:r>
            <a:r>
              <a:rPr lang="en-GB" dirty="0">
                <a:latin typeface="+mj-lt"/>
              </a:rPr>
              <a:t>become more </a:t>
            </a:r>
            <a:r>
              <a:rPr lang="en-GB" dirty="0" smtClean="0">
                <a:latin typeface="+mj-lt"/>
              </a:rPr>
              <a:t>independent, </a:t>
            </a:r>
            <a:r>
              <a:rPr lang="en-GB" dirty="0">
                <a:latin typeface="+mj-lt"/>
              </a:rPr>
              <a:t>such as getting dressed for </a:t>
            </a:r>
            <a:r>
              <a:rPr lang="en-GB" dirty="0" smtClean="0">
                <a:latin typeface="+mj-lt"/>
              </a:rPr>
              <a:t>PE will also build their confidence ready for returning to school in September.</a:t>
            </a:r>
            <a:endParaRPr lang="en-GB"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chai09.files.wordpress.com/2009/02/smileyface.jpg">
            <a:extLst>
              <a:ext uri="{FF2B5EF4-FFF2-40B4-BE49-F238E27FC236}">
                <a16:creationId xmlns:a16="http://schemas.microsoft.com/office/drawing/2014/main" id="{050EF8C7-9CE3-40A4-848F-553F23A387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27313" y="69215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a:extLst>
              <a:ext uri="{FF2B5EF4-FFF2-40B4-BE49-F238E27FC236}">
                <a16:creationId xmlns:a16="http://schemas.microsoft.com/office/drawing/2014/main" id="{B45892A2-963A-4BC1-AE2D-F98382F0A8CF}"/>
              </a:ext>
            </a:extLst>
          </p:cNvPr>
          <p:cNvSpPr>
            <a:spLocks noChangeArrowheads="1"/>
          </p:cNvSpPr>
          <p:nvPr/>
        </p:nvSpPr>
        <p:spPr bwMode="auto">
          <a:xfrm>
            <a:off x="611188" y="4652963"/>
            <a:ext cx="8161337" cy="1323975"/>
          </a:xfrm>
          <a:prstGeom prst="rect">
            <a:avLst/>
          </a:prstGeom>
          <a:noFill/>
          <a:ln w="9525">
            <a:noFill/>
            <a:miter lim="800000"/>
            <a:headEnd/>
            <a:tailEnd/>
          </a:ln>
        </p:spPr>
        <p:txBody>
          <a:bodyPr anchor="ctr">
            <a:spAutoFit/>
          </a:bodyPr>
          <a:lstStyle/>
          <a:p>
            <a:pPr algn="ctr" eaLnBrk="1" hangingPunct="1">
              <a:defRPr/>
            </a:pPr>
            <a:r>
              <a:rPr lang="en-GB" sz="4000" b="1" dirty="0">
                <a:latin typeface="+mn-lt"/>
              </a:rPr>
              <a:t>We look forward to seeing you in September!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5">
            <a:extLst>
              <a:ext uri="{FF2B5EF4-FFF2-40B4-BE49-F238E27FC236}">
                <a16:creationId xmlns:a16="http://schemas.microsoft.com/office/drawing/2014/main" id="{41F0523C-B93E-4948-B90C-894657480517}"/>
              </a:ext>
            </a:extLst>
          </p:cNvPr>
          <p:cNvSpPr>
            <a:spLocks noChangeArrowheads="1" noChangeShapeType="1" noTextEdit="1"/>
          </p:cNvSpPr>
          <p:nvPr/>
        </p:nvSpPr>
        <p:spPr bwMode="auto">
          <a:xfrm>
            <a:off x="1835150" y="836947"/>
            <a:ext cx="5616575" cy="936625"/>
          </a:xfrm>
          <a:prstGeom prst="rect">
            <a:avLst/>
          </a:prstGeom>
        </p:spPr>
        <p:txBody>
          <a:bodyPr spcFirstLastPara="1" wrap="none" fromWordArt="1">
            <a:prstTxWarp prst="textArchUp">
              <a:avLst>
                <a:gd name="adj" fmla="val 10800004"/>
              </a:avLst>
            </a:prstTxWarp>
          </a:bodyPr>
          <a:lstStyle/>
          <a:p>
            <a:pPr algn="ctr"/>
            <a:r>
              <a:rPr lang="en-GB" sz="3600" kern="10" dirty="0">
                <a:ln w="9525">
                  <a:solidFill>
                    <a:srgbClr val="000000"/>
                  </a:solidFill>
                  <a:round/>
                  <a:headEnd/>
                  <a:tailEnd/>
                </a:ln>
                <a:solidFill>
                  <a:schemeClr val="accent1"/>
                </a:solidFill>
                <a:latin typeface="NTPreCursivefk" panose="03000400000000000000" pitchFamily="66" charset="0"/>
              </a:rPr>
              <a:t>Welcome to Year </a:t>
            </a:r>
            <a:r>
              <a:rPr lang="en-GB" sz="3600" kern="10" dirty="0" smtClean="0">
                <a:ln w="9525">
                  <a:solidFill>
                    <a:srgbClr val="000000"/>
                  </a:solidFill>
                  <a:round/>
                  <a:headEnd/>
                  <a:tailEnd/>
                </a:ln>
                <a:solidFill>
                  <a:schemeClr val="accent1"/>
                </a:solidFill>
                <a:latin typeface="NTPreCursivefk" panose="03000400000000000000" pitchFamily="66" charset="0"/>
              </a:rPr>
              <a:t>1  and 2</a:t>
            </a:r>
            <a:endParaRPr lang="en-GB" sz="3600" kern="10" dirty="0">
              <a:ln w="9525">
                <a:solidFill>
                  <a:srgbClr val="000000"/>
                </a:solidFill>
                <a:round/>
                <a:headEnd/>
                <a:tailEnd/>
              </a:ln>
              <a:solidFill>
                <a:schemeClr val="accent1"/>
              </a:solidFill>
              <a:latin typeface="NTPreCursivefk" panose="03000400000000000000" pitchFamily="66" charset="0"/>
            </a:endParaRPr>
          </a:p>
        </p:txBody>
      </p:sp>
      <p:pic>
        <p:nvPicPr>
          <p:cNvPr id="6147" name="irc_mi" descr="http://www.clker.com/cliparts/e/5/7/4/1194986587157518295red_flower_raphael_seban_01.svg.hi.png">
            <a:hlinkClick r:id="rId3"/>
            <a:extLst>
              <a:ext uri="{FF2B5EF4-FFF2-40B4-BE49-F238E27FC236}">
                <a16:creationId xmlns:a16="http://schemas.microsoft.com/office/drawing/2014/main" id="{3E4DE292-0B90-4257-9AEF-F31CBDABD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2420938"/>
            <a:ext cx="21256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9" descr="http://www.wpclipart.com/plants/flowers/colors/blue_flower/flower_blue_yellow_highlights.png">
            <a:hlinkClick r:id="rId5"/>
            <a:extLst>
              <a:ext uri="{FF2B5EF4-FFF2-40B4-BE49-F238E27FC236}">
                <a16:creationId xmlns:a16="http://schemas.microsoft.com/office/drawing/2014/main" id="{ECA1C844-FA1F-41DC-87FA-B19EA8459F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2205038"/>
            <a:ext cx="2413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2">
            <a:extLst>
              <a:ext uri="{FF2B5EF4-FFF2-40B4-BE49-F238E27FC236}">
                <a16:creationId xmlns:a16="http://schemas.microsoft.com/office/drawing/2014/main" id="{A5E99EAD-2DFB-4BAE-8565-38E7F1B1A8D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6150" name="Rectangle 23">
            <a:extLst>
              <a:ext uri="{FF2B5EF4-FFF2-40B4-BE49-F238E27FC236}">
                <a16:creationId xmlns:a16="http://schemas.microsoft.com/office/drawing/2014/main" id="{777DE22C-D4B9-4531-8320-249792FCA537}"/>
              </a:ext>
            </a:extLst>
          </p:cNvPr>
          <p:cNvSpPr>
            <a:spLocks noChangeArrowheads="1"/>
          </p:cNvSpPr>
          <p:nvPr/>
        </p:nvSpPr>
        <p:spPr bwMode="auto">
          <a:xfrm>
            <a:off x="1835150" y="1268413"/>
            <a:ext cx="544353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ea typeface="Calibri" panose="020F0502020204030204" pitchFamily="34" charset="0"/>
                <a:cs typeface="Times New Roman" panose="02020603050405020304" pitchFamily="18" charset="0"/>
              </a:rPr>
              <a:t>We will be your teachers:</a:t>
            </a:r>
            <a:endParaRPr lang="en-GB" altLang="en-US" sz="4000">
              <a:latin typeface="Garamond" panose="02020404030301010803" pitchFamily="18" charset="0"/>
              <a:ea typeface="Calibri" panose="020F0502020204030204" pitchFamily="34" charset="0"/>
              <a:cs typeface="Times New Roman" panose="02020603050405020304" pitchFamily="18" charset="0"/>
            </a:endParaRPr>
          </a:p>
          <a:p>
            <a:pPr>
              <a:spcBef>
                <a:spcPct val="0"/>
              </a:spcBef>
              <a:buFontTx/>
              <a:buNone/>
            </a:pPr>
            <a:endParaRPr lang="en-GB" altLang="en-US" sz="1800">
              <a:latin typeface="Garamond" panose="02020404030301010803" pitchFamily="18" charset="0"/>
              <a:ea typeface="Calibri" panose="020F0502020204030204" pitchFamily="34" charset="0"/>
              <a:cs typeface="Times New Roman" panose="02020603050405020304" pitchFamily="18" charset="0"/>
            </a:endParaRPr>
          </a:p>
        </p:txBody>
      </p:sp>
      <p:sp>
        <p:nvSpPr>
          <p:cNvPr id="6151" name="Rectangle 24">
            <a:extLst>
              <a:ext uri="{FF2B5EF4-FFF2-40B4-BE49-F238E27FC236}">
                <a16:creationId xmlns:a16="http://schemas.microsoft.com/office/drawing/2014/main" id="{F57FB13F-F28E-4635-ACB9-10905C2A22A2}"/>
              </a:ext>
            </a:extLst>
          </p:cNvPr>
          <p:cNvSpPr>
            <a:spLocks noChangeArrowheads="1"/>
          </p:cNvSpPr>
          <p:nvPr/>
        </p:nvSpPr>
        <p:spPr bwMode="auto">
          <a:xfrm>
            <a:off x="576262" y="4125245"/>
            <a:ext cx="8280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Garamond" panose="02020404030301010803" pitchFamily="18" charset="0"/>
              </a:rPr>
              <a:t/>
            </a:r>
            <a:br>
              <a:rPr lang="en-GB" altLang="en-US" sz="1800" dirty="0">
                <a:latin typeface="Garamond" panose="02020404030301010803" pitchFamily="18" charset="0"/>
              </a:rPr>
            </a:br>
            <a:endParaRPr lang="en-GB" altLang="en-US" sz="1800" dirty="0">
              <a:latin typeface="Garamond" panose="02020404030301010803" pitchFamily="18" charset="0"/>
            </a:endParaRPr>
          </a:p>
          <a:p>
            <a:pPr algn="ctr">
              <a:spcBef>
                <a:spcPct val="0"/>
              </a:spcBef>
              <a:buFontTx/>
              <a:buNone/>
            </a:pPr>
            <a:r>
              <a:rPr lang="en-GB" altLang="en-US" sz="3600" dirty="0">
                <a:ea typeface="Calibri" panose="020F0502020204030204" pitchFamily="34" charset="0"/>
                <a:cs typeface="Times New Roman" panose="02020603050405020304" pitchFamily="18" charset="0"/>
              </a:rPr>
              <a:t> </a:t>
            </a:r>
            <a:r>
              <a:rPr lang="en-GB" altLang="en-US" sz="3600" dirty="0" smtClean="0">
                <a:ea typeface="Calibri" panose="020F0502020204030204" pitchFamily="34" charset="0"/>
                <a:cs typeface="Times New Roman" panose="02020603050405020304" pitchFamily="18" charset="0"/>
              </a:rPr>
              <a:t>Miss Hall         </a:t>
            </a:r>
            <a:r>
              <a:rPr lang="en-GB" altLang="en-US" sz="3600" dirty="0">
                <a:ea typeface="Calibri" panose="020F0502020204030204" pitchFamily="34" charset="0"/>
                <a:cs typeface="Times New Roman" panose="02020603050405020304" pitchFamily="18" charset="0"/>
              </a:rPr>
              <a:t>Miss Pavier    Miss Daubney </a:t>
            </a:r>
          </a:p>
          <a:p>
            <a:pPr>
              <a:spcBef>
                <a:spcPct val="0"/>
              </a:spcBef>
              <a:buFontTx/>
              <a:buNone/>
            </a:pPr>
            <a:r>
              <a:rPr lang="en-GB" altLang="en-US" sz="2000" dirty="0">
                <a:ea typeface="Calibri" panose="020F0502020204030204" pitchFamily="34" charset="0"/>
                <a:cs typeface="Times New Roman" panose="02020603050405020304" pitchFamily="18" charset="0"/>
              </a:rPr>
              <a:t>            Year 1                                      Year 1/2                                  Year 2</a:t>
            </a:r>
            <a:endParaRPr lang="en-GB" altLang="en-US" sz="2000" dirty="0">
              <a:latin typeface="Garamond" panose="02020404030301010803" pitchFamily="18" charset="0"/>
            </a:endParaRPr>
          </a:p>
          <a:p>
            <a:pPr>
              <a:spcBef>
                <a:spcPct val="0"/>
              </a:spcBef>
              <a:buFontTx/>
              <a:buNone/>
            </a:pPr>
            <a:endParaRPr lang="en-GB" altLang="en-US" sz="1800" dirty="0">
              <a:latin typeface="Garamond" panose="02020404030301010803" pitchFamily="18" charset="0"/>
            </a:endParaRPr>
          </a:p>
        </p:txBody>
      </p:sp>
      <p:sp>
        <p:nvSpPr>
          <p:cNvPr id="6152" name="AutoShape 13" descr="Image result for gnome clip art">
            <a:extLst>
              <a:ext uri="{FF2B5EF4-FFF2-40B4-BE49-F238E27FC236}">
                <a16:creationId xmlns:a16="http://schemas.microsoft.com/office/drawing/2014/main" id="{DD2038FA-B61E-40A5-AA4A-B1A6689F5DC2}"/>
              </a:ext>
            </a:extLst>
          </p:cNvPr>
          <p:cNvSpPr>
            <a:spLocks noChangeAspect="1" noChangeArrowheads="1"/>
          </p:cNvSpPr>
          <p:nvPr/>
        </p:nvSpPr>
        <p:spPr bwMode="auto">
          <a:xfrm>
            <a:off x="-28575"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pic>
        <p:nvPicPr>
          <p:cNvPr id="6153" name="Picture 16" descr="Image result for butterfly clip art">
            <a:extLst>
              <a:ext uri="{FF2B5EF4-FFF2-40B4-BE49-F238E27FC236}">
                <a16:creationId xmlns:a16="http://schemas.microsoft.com/office/drawing/2014/main" id="{014C04AE-3C6C-4711-A821-7D1643E05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1313" y="2382838"/>
            <a:ext cx="31861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935b42cf-0ba1-4f8c-b211-91c72d9f64aa">
            <a:extLst>
              <a:ext uri="{FF2B5EF4-FFF2-40B4-BE49-F238E27FC236}">
                <a16:creationId xmlns:a16="http://schemas.microsoft.com/office/drawing/2014/main" id="{50EC5521-9C44-4D9B-9DAE-45365EB8B5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676" t="16256" r="23837" b="56055"/>
          <a:stretch/>
        </p:blipFill>
        <p:spPr bwMode="auto">
          <a:xfrm>
            <a:off x="6420950" y="2612357"/>
            <a:ext cx="1477521" cy="1480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6" name="Picture 12" descr="3308F2A6-45B1-4C61-830A-FD737EA5BA35-L0-001">
            <a:extLst>
              <a:ext uri="{FF2B5EF4-FFF2-40B4-BE49-F238E27FC236}">
                <a16:creationId xmlns:a16="http://schemas.microsoft.com/office/drawing/2014/main" id="{05C90D58-51C0-478D-B00B-72BD4A15B4A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939" t="5787" r="20902" b="45996"/>
          <a:stretch/>
        </p:blipFill>
        <p:spPr bwMode="auto">
          <a:xfrm>
            <a:off x="4556919" y="2821679"/>
            <a:ext cx="1317276" cy="1440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1" descr="C:\Users\stlh001\Desktop\Cropped picture.png"/>
          <p:cNvPicPr/>
          <p:nvPr/>
        </p:nvPicPr>
        <p:blipFill rotWithShape="1">
          <a:blip r:embed="rId10" cstate="print">
            <a:extLst>
              <a:ext uri="{BEBA8EAE-BF5A-486C-A8C5-ECC9F3942E4B}">
                <a14:imgProps xmlns:a14="http://schemas.microsoft.com/office/drawing/2010/main">
                  <a14:imgLayer r:embed="rId11">
                    <a14:imgEffect>
                      <a14:backgroundRemoval t="3859" b="98714" l="3057" r="95633"/>
                    </a14:imgEffect>
                  </a14:imgLayer>
                </a14:imgProps>
              </a:ext>
              <a:ext uri="{28A0092B-C50C-407E-A947-70E740481C1C}">
                <a14:useLocalDpi xmlns:a14="http://schemas.microsoft.com/office/drawing/2010/main" val="0"/>
              </a:ext>
            </a:extLst>
          </a:blip>
          <a:srcRect l="5431" t="3514" r="9822" b="6691"/>
          <a:stretch/>
        </p:blipFill>
        <p:spPr bwMode="auto">
          <a:xfrm>
            <a:off x="1115617" y="2636913"/>
            <a:ext cx="1368152" cy="1512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rc_mi" descr="http://sharepoint.tcrsb.ca/mcs/pothierone/Clip%20Art/_w/Smiling%20Flowers%20Clip%20Art_JPG.jpg">
            <a:hlinkClick r:id="rId2"/>
            <a:extLst>
              <a:ext uri="{FF2B5EF4-FFF2-40B4-BE49-F238E27FC236}">
                <a16:creationId xmlns:a16="http://schemas.microsoft.com/office/drawing/2014/main" id="{28EB2E81-03F5-4A30-8EF4-D1B043699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8" t="32164" r="78199" b="11928"/>
          <a:stretch/>
        </p:blipFill>
        <p:spPr bwMode="auto">
          <a:xfrm>
            <a:off x="59233" y="837630"/>
            <a:ext cx="2011023" cy="320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0">
            <a:extLst>
              <a:ext uri="{FF2B5EF4-FFF2-40B4-BE49-F238E27FC236}">
                <a16:creationId xmlns:a16="http://schemas.microsoft.com/office/drawing/2014/main" id="{5BD768D0-FF4A-4462-99FE-FF4E4B802C1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8196" name="Rectangle 11">
            <a:extLst>
              <a:ext uri="{FF2B5EF4-FFF2-40B4-BE49-F238E27FC236}">
                <a16:creationId xmlns:a16="http://schemas.microsoft.com/office/drawing/2014/main" id="{991A5462-9F59-4C36-A8D4-81AF719B5132}"/>
              </a:ext>
            </a:extLst>
          </p:cNvPr>
          <p:cNvSpPr>
            <a:spLocks noChangeArrowheads="1"/>
          </p:cNvSpPr>
          <p:nvPr/>
        </p:nvSpPr>
        <p:spPr bwMode="auto">
          <a:xfrm>
            <a:off x="827584" y="244851"/>
            <a:ext cx="762920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dirty="0">
                <a:ea typeface="Calibri" panose="020F0502020204030204" pitchFamily="34" charset="0"/>
                <a:cs typeface="Times New Roman" panose="02020603050405020304" pitchFamily="18" charset="0"/>
              </a:rPr>
              <a:t>These ladies often help us in our </a:t>
            </a:r>
            <a:r>
              <a:rPr lang="en-GB" altLang="en-US" dirty="0" smtClean="0">
                <a:ea typeface="Calibri" panose="020F0502020204030204" pitchFamily="34" charset="0"/>
                <a:cs typeface="Times New Roman" panose="02020603050405020304" pitchFamily="18" charset="0"/>
              </a:rPr>
              <a:t>classroom:</a:t>
            </a:r>
            <a:endParaRPr lang="en-GB" altLang="en-US" dirty="0">
              <a:latin typeface="Garamond" panose="02020404030301010803" pitchFamily="18" charset="0"/>
              <a:ea typeface="Calibri" panose="020F0502020204030204" pitchFamily="34" charset="0"/>
              <a:cs typeface="Times New Roman" panose="02020603050405020304" pitchFamily="18" charset="0"/>
            </a:endParaRPr>
          </a:p>
          <a:p>
            <a:pPr>
              <a:spcBef>
                <a:spcPct val="0"/>
              </a:spcBef>
              <a:buFontTx/>
              <a:buNone/>
            </a:pPr>
            <a:endParaRPr lang="en-GB" altLang="en-US" sz="18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8197" name="Rectangle 12">
            <a:extLst>
              <a:ext uri="{FF2B5EF4-FFF2-40B4-BE49-F238E27FC236}">
                <a16:creationId xmlns:a16="http://schemas.microsoft.com/office/drawing/2014/main" id="{0ED3B8B1-7BC6-457C-B84A-4C774E4C3006}"/>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pic>
        <p:nvPicPr>
          <p:cNvPr id="12" name="Picture 11" descr="001.JPG">
            <a:extLst>
              <a:ext uri="{FF2B5EF4-FFF2-40B4-BE49-F238E27FC236}">
                <a16:creationId xmlns:a16="http://schemas.microsoft.com/office/drawing/2014/main" id="{67C48725-7356-4923-B023-575D6F36D85D}"/>
              </a:ext>
            </a:extLst>
          </p:cNvPr>
          <p:cNvPicPr>
            <a:picLocks noChangeAspect="1"/>
          </p:cNvPicPr>
          <p:nvPr/>
        </p:nvPicPr>
        <p:blipFill>
          <a:blip r:embed="rId4" cstate="print">
            <a:lum bright="10000"/>
          </a:blip>
          <a:srcRect l="12658" t="16073" r="8137" b="32452"/>
          <a:stretch>
            <a:fillRect/>
          </a:stretch>
        </p:blipFill>
        <p:spPr>
          <a:xfrm>
            <a:off x="342065" y="1131249"/>
            <a:ext cx="1406524" cy="13890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rc_mi" descr="http://sharepoint.tcrsb.ca/mcs/pothierone/Clip%20Art/_w/Smiling%20Flowers%20Clip%20Art_JPG.jpg">
            <a:hlinkClick r:id="rId2"/>
            <a:extLst>
              <a:ext uri="{FF2B5EF4-FFF2-40B4-BE49-F238E27FC236}">
                <a16:creationId xmlns:a16="http://schemas.microsoft.com/office/drawing/2014/main" id="{28EB2E81-03F5-4A30-8EF4-D1B043699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49" t="32164" r="57221" b="11928"/>
          <a:stretch/>
        </p:blipFill>
        <p:spPr bwMode="auto">
          <a:xfrm>
            <a:off x="1827387" y="2132856"/>
            <a:ext cx="1952069" cy="36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rc_mi" descr="http://sharepoint.tcrsb.ca/mcs/pothierone/Clip%20Art/_w/Smiling%20Flowers%20Clip%20Art_JPG.jpg">
            <a:hlinkClick r:id="rId2"/>
            <a:extLst>
              <a:ext uri="{FF2B5EF4-FFF2-40B4-BE49-F238E27FC236}">
                <a16:creationId xmlns:a16="http://schemas.microsoft.com/office/drawing/2014/main" id="{28EB2E81-03F5-4A30-8EF4-D1B043699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44" t="32164" r="37050" b="11928"/>
          <a:stretch/>
        </p:blipFill>
        <p:spPr bwMode="auto">
          <a:xfrm>
            <a:off x="3760438" y="757679"/>
            <a:ext cx="2090498" cy="362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rc_mi" descr="http://sharepoint.tcrsb.ca/mcs/pothierone/Clip%20Art/_w/Smiling%20Flowers%20Clip%20Art_JPG.jpg">
            <a:hlinkClick r:id="rId2"/>
            <a:extLst>
              <a:ext uri="{FF2B5EF4-FFF2-40B4-BE49-F238E27FC236}">
                <a16:creationId xmlns:a16="http://schemas.microsoft.com/office/drawing/2014/main" id="{28EB2E81-03F5-4A30-8EF4-D1B043699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2" t="32164" r="78199" b="11928"/>
          <a:stretch/>
        </p:blipFill>
        <p:spPr bwMode="auto">
          <a:xfrm>
            <a:off x="5523526" y="3070186"/>
            <a:ext cx="1953230" cy="316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rc_mi" descr="http://sharepoint.tcrsb.ca/mcs/pothierone/Clip%20Art/_w/Smiling%20Flowers%20Clip%20Art_JPG.jpg">
            <a:hlinkClick r:id="rId2"/>
            <a:extLst>
              <a:ext uri="{FF2B5EF4-FFF2-40B4-BE49-F238E27FC236}">
                <a16:creationId xmlns:a16="http://schemas.microsoft.com/office/drawing/2014/main" id="{28EB2E81-03F5-4A30-8EF4-D1B043699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6" t="32164" r="57256" b="11928"/>
          <a:stretch/>
        </p:blipFill>
        <p:spPr bwMode="auto">
          <a:xfrm>
            <a:off x="7299557" y="727013"/>
            <a:ext cx="1844443" cy="37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5CA0711-9EE4-4CCE-8570-39F54FD60F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0" t="23180" r="31100" b="16401"/>
          <a:stretch/>
        </p:blipFill>
        <p:spPr>
          <a:xfrm rot="5400000">
            <a:off x="2161898" y="2492946"/>
            <a:ext cx="1293833" cy="1380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47905" y="4154093"/>
            <a:ext cx="1251496" cy="369332"/>
          </a:xfrm>
          <a:prstGeom prst="rect">
            <a:avLst/>
          </a:prstGeom>
        </p:spPr>
        <p:txBody>
          <a:bodyPr wrap="none">
            <a:spAutoFit/>
          </a:bodyPr>
          <a:lstStyle/>
          <a:p>
            <a:r>
              <a:rPr lang="en-GB" altLang="en-US" dirty="0">
                <a:ea typeface="Calibri" panose="020F0502020204030204" pitchFamily="34" charset="0"/>
                <a:cs typeface="Times New Roman" panose="02020603050405020304" pitchFamily="18" charset="0"/>
              </a:rPr>
              <a:t>Mrs Dodds </a:t>
            </a:r>
            <a:endParaRPr lang="en-GB" dirty="0"/>
          </a:p>
        </p:txBody>
      </p:sp>
      <p:sp>
        <p:nvSpPr>
          <p:cNvPr id="16" name="Rectangle 15"/>
          <p:cNvSpPr/>
          <p:nvPr/>
        </p:nvSpPr>
        <p:spPr>
          <a:xfrm>
            <a:off x="2241620" y="5733624"/>
            <a:ext cx="1257204" cy="369332"/>
          </a:xfrm>
          <a:prstGeom prst="rect">
            <a:avLst/>
          </a:prstGeom>
        </p:spPr>
        <p:txBody>
          <a:bodyPr wrap="none">
            <a:spAutoFit/>
          </a:bodyPr>
          <a:lstStyle/>
          <a:p>
            <a:r>
              <a:rPr lang="en-GB" altLang="en-US" dirty="0" smtClean="0">
                <a:ea typeface="Calibri" panose="020F0502020204030204" pitchFamily="34" charset="0"/>
                <a:cs typeface="Times New Roman" panose="02020603050405020304" pitchFamily="18" charset="0"/>
              </a:rPr>
              <a:t>Mrs Baxter </a:t>
            </a:r>
            <a:endParaRPr lang="en-GB" dirty="0"/>
          </a:p>
        </p:txBody>
      </p:sp>
      <p:sp>
        <p:nvSpPr>
          <p:cNvPr id="17" name="Rectangle 16"/>
          <p:cNvSpPr/>
          <p:nvPr/>
        </p:nvSpPr>
        <p:spPr>
          <a:xfrm>
            <a:off x="4191918" y="4535582"/>
            <a:ext cx="1355692" cy="369332"/>
          </a:xfrm>
          <a:prstGeom prst="rect">
            <a:avLst/>
          </a:prstGeom>
        </p:spPr>
        <p:txBody>
          <a:bodyPr wrap="none">
            <a:spAutoFit/>
          </a:bodyPr>
          <a:lstStyle/>
          <a:p>
            <a:r>
              <a:rPr lang="en-GB" altLang="en-US" dirty="0" smtClean="0">
                <a:ea typeface="Calibri" panose="020F0502020204030204" pitchFamily="34" charset="0"/>
                <a:cs typeface="Times New Roman" panose="02020603050405020304" pitchFamily="18" charset="0"/>
              </a:rPr>
              <a:t>Mrs Skinner </a:t>
            </a:r>
            <a:endParaRPr lang="en-GB" dirty="0"/>
          </a:p>
        </p:txBody>
      </p:sp>
      <p:sp>
        <p:nvSpPr>
          <p:cNvPr id="18" name="Rectangle 17"/>
          <p:cNvSpPr/>
          <p:nvPr/>
        </p:nvSpPr>
        <p:spPr>
          <a:xfrm>
            <a:off x="7665916" y="4479591"/>
            <a:ext cx="1246431" cy="369332"/>
          </a:xfrm>
          <a:prstGeom prst="rect">
            <a:avLst/>
          </a:prstGeom>
        </p:spPr>
        <p:txBody>
          <a:bodyPr wrap="none">
            <a:spAutoFit/>
          </a:bodyPr>
          <a:lstStyle/>
          <a:p>
            <a:r>
              <a:rPr lang="en-GB" altLang="en-US" dirty="0" smtClean="0">
                <a:ea typeface="Calibri" panose="020F0502020204030204" pitchFamily="34" charset="0"/>
                <a:cs typeface="Times New Roman" panose="02020603050405020304" pitchFamily="18" charset="0"/>
              </a:rPr>
              <a:t>Miss Clarke</a:t>
            </a:r>
            <a:endParaRPr lang="en-GB" dirty="0"/>
          </a:p>
        </p:txBody>
      </p:sp>
      <p:sp>
        <p:nvSpPr>
          <p:cNvPr id="19" name="Rectangle 18"/>
          <p:cNvSpPr/>
          <p:nvPr/>
        </p:nvSpPr>
        <p:spPr>
          <a:xfrm>
            <a:off x="5642425" y="6381364"/>
            <a:ext cx="1458348" cy="369332"/>
          </a:xfrm>
          <a:prstGeom prst="rect">
            <a:avLst/>
          </a:prstGeom>
        </p:spPr>
        <p:txBody>
          <a:bodyPr wrap="none">
            <a:spAutoFit/>
          </a:bodyPr>
          <a:lstStyle/>
          <a:p>
            <a:r>
              <a:rPr lang="en-GB" altLang="en-US" dirty="0" smtClean="0">
                <a:ea typeface="Calibri" panose="020F0502020204030204" pitchFamily="34" charset="0"/>
                <a:cs typeface="Times New Roman" panose="02020603050405020304" pitchFamily="18" charset="0"/>
              </a:rPr>
              <a:t>Mrs Foulston </a:t>
            </a:r>
            <a:endParaRPr lang="en-GB" dirty="0"/>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52100" t="19862" r="9051" b="22015"/>
          <a:stretch/>
        </p:blipFill>
        <p:spPr>
          <a:xfrm rot="16200000">
            <a:off x="4172969" y="1239354"/>
            <a:ext cx="1261860" cy="1305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2850" t="22754" r="24937" b="44141"/>
          <a:stretch/>
        </p:blipFill>
        <p:spPr>
          <a:xfrm>
            <a:off x="5791970" y="3375108"/>
            <a:ext cx="1263227" cy="1340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8001" t="30320" r="47899" b="31725"/>
          <a:stretch/>
        </p:blipFill>
        <p:spPr>
          <a:xfrm rot="5400000">
            <a:off x="7497773" y="1041503"/>
            <a:ext cx="1422958" cy="1406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1C529725-636D-4CF6-9A15-CCC3CA9C9501}"/>
              </a:ext>
            </a:extLst>
          </p:cNvPr>
          <p:cNvSpPr>
            <a:spLocks noChangeArrowheads="1"/>
          </p:cNvSpPr>
          <p:nvPr/>
        </p:nvSpPr>
        <p:spPr bwMode="auto">
          <a:xfrm>
            <a:off x="611560" y="584373"/>
            <a:ext cx="4105275" cy="3529013"/>
          </a:xfrm>
          <a:prstGeom prst="wedgeRoundRectCallout">
            <a:avLst>
              <a:gd name="adj1" fmla="val 83917"/>
              <a:gd name="adj2" fmla="val -11000"/>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altLang="en-US" dirty="0"/>
              <a:t>My name is Mr Housam.</a:t>
            </a:r>
          </a:p>
          <a:p>
            <a:pPr algn="ctr" eaLnBrk="1" hangingPunct="1">
              <a:spcBef>
                <a:spcPct val="0"/>
              </a:spcBef>
              <a:spcAft>
                <a:spcPts val="1000"/>
              </a:spcAft>
              <a:buFontTx/>
              <a:buNone/>
            </a:pPr>
            <a:r>
              <a:rPr lang="en-GB" altLang="en-US" dirty="0"/>
              <a:t>I teach PE every </a:t>
            </a:r>
            <a:r>
              <a:rPr lang="en-GB" altLang="en-US" dirty="0" smtClean="0"/>
              <a:t>Tuesday </a:t>
            </a:r>
            <a:r>
              <a:rPr lang="en-GB" altLang="en-US" dirty="0"/>
              <a:t>afternoon.</a:t>
            </a:r>
          </a:p>
          <a:p>
            <a:pPr algn="ctr" eaLnBrk="1" hangingPunct="1">
              <a:spcBef>
                <a:spcPct val="0"/>
              </a:spcBef>
              <a:spcAft>
                <a:spcPts val="1000"/>
              </a:spcAft>
              <a:buFontTx/>
              <a:buNone/>
            </a:pPr>
            <a:r>
              <a:rPr lang="en-GB" altLang="en-US" dirty="0"/>
              <a:t>Don’t forget your outdoor PE kit!</a:t>
            </a:r>
            <a:endParaRPr lang="en-US" altLang="en-US" dirty="0">
              <a:latin typeface="Garamond" panose="02020404030301010803" pitchFamily="18" charset="0"/>
            </a:endParaRPr>
          </a:p>
        </p:txBody>
      </p:sp>
      <p:pic>
        <p:nvPicPr>
          <p:cNvPr id="9219" name="irc_mi" descr="http://sweetclipart.com/multisite/sweetclipart/files/garden_gnome.png">
            <a:hlinkClick r:id="rId2"/>
            <a:extLst>
              <a:ext uri="{FF2B5EF4-FFF2-40B4-BE49-F238E27FC236}">
                <a16:creationId xmlns:a16="http://schemas.microsoft.com/office/drawing/2014/main" id="{87AF072F-3707-4095-9605-09C8A815C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125538"/>
            <a:ext cx="30956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23.JPG">
            <a:extLst>
              <a:ext uri="{FF2B5EF4-FFF2-40B4-BE49-F238E27FC236}">
                <a16:creationId xmlns:a16="http://schemas.microsoft.com/office/drawing/2014/main" id="{52DAC13C-40B8-43E5-9222-C85A044F3953}"/>
              </a:ext>
            </a:extLst>
          </p:cNvPr>
          <p:cNvPicPr/>
          <p:nvPr/>
        </p:nvPicPr>
        <p:blipFill>
          <a:blip r:embed="rId4" cstate="print"/>
          <a:srcRect l="8318" t="10173" r="17179" b="37029"/>
          <a:stretch>
            <a:fillRect/>
          </a:stretch>
        </p:blipFill>
        <p:spPr>
          <a:xfrm>
            <a:off x="6516216" y="2348880"/>
            <a:ext cx="1080120" cy="136815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6360429-A547-4BE6-BA02-19CEA08EAE22}"/>
              </a:ext>
            </a:extLst>
          </p:cNvPr>
          <p:cNvSpPr txBox="1"/>
          <p:nvPr/>
        </p:nvSpPr>
        <p:spPr>
          <a:xfrm>
            <a:off x="395536" y="4316234"/>
            <a:ext cx="4968875" cy="1200329"/>
          </a:xfrm>
          <a:prstGeom prst="rect">
            <a:avLst/>
          </a:prstGeom>
          <a:noFill/>
        </p:spPr>
        <p:txBody>
          <a:bodyPr wrap="square">
            <a:spAutoFit/>
          </a:bodyPr>
          <a:lstStyle/>
          <a:p>
            <a:pPr algn="ctr">
              <a:defRPr/>
            </a:pPr>
            <a:r>
              <a:rPr lang="en-GB" dirty="0">
                <a:latin typeface="+mj-lt"/>
              </a:rPr>
              <a:t>Please make sure that your child is able to get themselves changed as </a:t>
            </a:r>
            <a:r>
              <a:rPr lang="en-GB" dirty="0" smtClean="0">
                <a:latin typeface="+mj-lt"/>
              </a:rPr>
              <a:t>independently as possible, as it </a:t>
            </a:r>
            <a:r>
              <a:rPr lang="en-GB" dirty="0">
                <a:latin typeface="+mj-lt"/>
              </a:rPr>
              <a:t>can be quite time consuming to help a class of </a:t>
            </a:r>
            <a:r>
              <a:rPr lang="en-GB" dirty="0" smtClean="0">
                <a:latin typeface="+mj-lt"/>
              </a:rPr>
              <a:t>children </a:t>
            </a:r>
            <a:r>
              <a:rPr lang="en-GB" dirty="0">
                <a:latin typeface="+mj-lt"/>
              </a:rPr>
              <a:t>get </a:t>
            </a:r>
            <a:r>
              <a:rPr lang="en-GB" dirty="0" smtClean="0">
                <a:latin typeface="+mj-lt"/>
              </a:rPr>
              <a:t>changed ready </a:t>
            </a:r>
            <a:r>
              <a:rPr lang="en-GB" dirty="0">
                <a:latin typeface="+mj-lt"/>
              </a:rPr>
              <a:t>for PE</a:t>
            </a:r>
            <a:r>
              <a:rPr lang="en-GB" dirty="0" smtClean="0">
                <a:latin typeface="+mj-lt"/>
              </a:rPr>
              <a:t>!</a:t>
            </a:r>
            <a:endParaRPr lang="en-GB" dirty="0">
              <a:latin typeface="+mj-lt"/>
            </a:endParaRPr>
          </a:p>
        </p:txBody>
      </p:sp>
      <p:sp>
        <p:nvSpPr>
          <p:cNvPr id="7" name="TextBox 6">
            <a:extLst>
              <a:ext uri="{FF2B5EF4-FFF2-40B4-BE49-F238E27FC236}">
                <a16:creationId xmlns:a16="http://schemas.microsoft.com/office/drawing/2014/main" id="{E6F1BD6C-4388-4696-BA79-0CD9766B17EE}"/>
              </a:ext>
            </a:extLst>
          </p:cNvPr>
          <p:cNvSpPr txBox="1"/>
          <p:nvPr/>
        </p:nvSpPr>
        <p:spPr>
          <a:xfrm>
            <a:off x="6506585" y="260350"/>
            <a:ext cx="1839913" cy="830263"/>
          </a:xfrm>
          <a:prstGeom prst="rect">
            <a:avLst/>
          </a:prstGeom>
          <a:noFill/>
        </p:spPr>
        <p:txBody>
          <a:bodyPr>
            <a:spAutoFit/>
          </a:bodyPr>
          <a:lstStyle/>
          <a:p>
            <a:pPr>
              <a:defRPr/>
            </a:pPr>
            <a:r>
              <a:rPr lang="en-GB" sz="4800" dirty="0">
                <a:latin typeface="+mj-lt"/>
              </a:rPr>
              <a:t>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A5394D9B-4B18-4899-8F5C-B6ACDCA39E59}"/>
              </a:ext>
            </a:extLst>
          </p:cNvPr>
          <p:cNvSpPr>
            <a:spLocks noChangeArrowheads="1"/>
          </p:cNvSpPr>
          <p:nvPr/>
        </p:nvSpPr>
        <p:spPr bwMode="auto">
          <a:xfrm>
            <a:off x="2806247" y="1385677"/>
            <a:ext cx="3121025" cy="1152525"/>
          </a:xfrm>
          <a:prstGeom prst="wedgeRoundRectCallout">
            <a:avLst>
              <a:gd name="adj1" fmla="val 26855"/>
              <a:gd name="adj2" fmla="val 92993"/>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000"/>
              <a:t>Miss Pavier’s class enter and exit the school by the first infant hall door.</a:t>
            </a:r>
            <a:endParaRPr lang="en-US" altLang="en-US" sz="2000">
              <a:latin typeface="Garamond" panose="02020404030301010803" pitchFamily="18" charset="0"/>
            </a:endParaRPr>
          </a:p>
        </p:txBody>
      </p:sp>
      <p:sp>
        <p:nvSpPr>
          <p:cNvPr id="10243" name="AutoShape 3">
            <a:extLst>
              <a:ext uri="{FF2B5EF4-FFF2-40B4-BE49-F238E27FC236}">
                <a16:creationId xmlns:a16="http://schemas.microsoft.com/office/drawing/2014/main" id="{A40452EF-717E-4C15-8773-88DCF1622D96}"/>
              </a:ext>
            </a:extLst>
          </p:cNvPr>
          <p:cNvSpPr>
            <a:spLocks noChangeArrowheads="1"/>
          </p:cNvSpPr>
          <p:nvPr/>
        </p:nvSpPr>
        <p:spPr bwMode="auto">
          <a:xfrm>
            <a:off x="2962275" y="5345113"/>
            <a:ext cx="2984500" cy="1158875"/>
          </a:xfrm>
          <a:prstGeom prst="wedgeRoundRectCallout">
            <a:avLst>
              <a:gd name="adj1" fmla="val 20571"/>
              <a:gd name="adj2" fmla="val -99394"/>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000" dirty="0" smtClean="0"/>
              <a:t>Miss Hall’s </a:t>
            </a:r>
            <a:r>
              <a:rPr lang="en-GB" altLang="en-US" sz="2000" dirty="0"/>
              <a:t>class enter and exit the school by the second infant hall door.</a:t>
            </a:r>
            <a:endParaRPr lang="en-US" altLang="en-US" sz="2000" dirty="0">
              <a:latin typeface="Garamond" panose="02020404030301010803" pitchFamily="18" charset="0"/>
            </a:endParaRPr>
          </a:p>
        </p:txBody>
      </p:sp>
      <p:sp>
        <p:nvSpPr>
          <p:cNvPr id="10244" name="AutoShape 4">
            <a:extLst>
              <a:ext uri="{FF2B5EF4-FFF2-40B4-BE49-F238E27FC236}">
                <a16:creationId xmlns:a16="http://schemas.microsoft.com/office/drawing/2014/main" id="{53961692-A02C-4C12-B469-FF95A25439EE}"/>
              </a:ext>
            </a:extLst>
          </p:cNvPr>
          <p:cNvSpPr>
            <a:spLocks noChangeArrowheads="1"/>
          </p:cNvSpPr>
          <p:nvPr/>
        </p:nvSpPr>
        <p:spPr bwMode="auto">
          <a:xfrm>
            <a:off x="5403397" y="1257089"/>
            <a:ext cx="523875" cy="257175"/>
          </a:xfrm>
          <a:prstGeom prst="rightArrow">
            <a:avLst>
              <a:gd name="adj1" fmla="val 50000"/>
              <a:gd name="adj2" fmla="val 50926"/>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10245" name="AutoShape 5">
            <a:extLst>
              <a:ext uri="{FF2B5EF4-FFF2-40B4-BE49-F238E27FC236}">
                <a16:creationId xmlns:a16="http://schemas.microsoft.com/office/drawing/2014/main" id="{71BCE4B0-C23C-4424-A267-2C17DEE44920}"/>
              </a:ext>
            </a:extLst>
          </p:cNvPr>
          <p:cNvSpPr>
            <a:spLocks noChangeArrowheads="1"/>
          </p:cNvSpPr>
          <p:nvPr/>
        </p:nvSpPr>
        <p:spPr bwMode="auto">
          <a:xfrm>
            <a:off x="5422900" y="6375400"/>
            <a:ext cx="523875" cy="257175"/>
          </a:xfrm>
          <a:prstGeom prst="rightArrow">
            <a:avLst>
              <a:gd name="adj1" fmla="val 50000"/>
              <a:gd name="adj2" fmla="val 50926"/>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pic>
        <p:nvPicPr>
          <p:cNvPr id="10246" name="irc_mi" descr="http://bestclipartblog.com/clipart-pics/bee-clipart-5.jpg">
            <a:hlinkClick r:id="rId2"/>
            <a:extLst>
              <a:ext uri="{FF2B5EF4-FFF2-40B4-BE49-F238E27FC236}">
                <a16:creationId xmlns:a16="http://schemas.microsoft.com/office/drawing/2014/main" id="{07D22B30-0B12-4A44-B538-EFF6F8C30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087" y="31829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a:extLst>
              <a:ext uri="{FF2B5EF4-FFF2-40B4-BE49-F238E27FC236}">
                <a16:creationId xmlns:a16="http://schemas.microsoft.com/office/drawing/2014/main" id="{878A1599-C5B9-41E8-80B3-C18B58FD32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638" y="169863"/>
            <a:ext cx="25209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a:extLst>
              <a:ext uri="{FF2B5EF4-FFF2-40B4-BE49-F238E27FC236}">
                <a16:creationId xmlns:a16="http://schemas.microsoft.com/office/drawing/2014/main" id="{7F0200E9-9BCB-4C5B-8502-DA44079783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850" y="3465513"/>
            <a:ext cx="242093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75785B2-C5F6-4311-9A5A-0F83E06D4039}"/>
              </a:ext>
            </a:extLst>
          </p:cNvPr>
          <p:cNvSpPr txBox="1"/>
          <p:nvPr/>
        </p:nvSpPr>
        <p:spPr>
          <a:xfrm>
            <a:off x="251520" y="3020150"/>
            <a:ext cx="3433763" cy="1754326"/>
          </a:xfrm>
          <a:prstGeom prst="rect">
            <a:avLst/>
          </a:prstGeom>
          <a:noFill/>
        </p:spPr>
        <p:txBody>
          <a:bodyPr>
            <a:spAutoFit/>
          </a:bodyPr>
          <a:lstStyle/>
          <a:p>
            <a:pPr algn="ctr">
              <a:defRPr/>
            </a:pPr>
            <a:r>
              <a:rPr lang="en-GB" dirty="0">
                <a:latin typeface="+mj-lt"/>
              </a:rPr>
              <a:t>There will be an adult on the doors to greet your child in the morning.  </a:t>
            </a:r>
            <a:r>
              <a:rPr lang="en-GB" dirty="0" smtClean="0">
                <a:latin typeface="+mj-lt"/>
              </a:rPr>
              <a:t>This is when you have the opportunity to pass </a:t>
            </a:r>
            <a:r>
              <a:rPr lang="en-GB" dirty="0">
                <a:latin typeface="+mj-lt"/>
              </a:rPr>
              <a:t>messages </a:t>
            </a:r>
            <a:r>
              <a:rPr lang="en-GB" dirty="0" smtClean="0">
                <a:latin typeface="+mj-lt"/>
              </a:rPr>
              <a:t>on. </a:t>
            </a:r>
          </a:p>
          <a:p>
            <a:pPr algn="ctr">
              <a:defRPr/>
            </a:pPr>
            <a:r>
              <a:rPr lang="en-GB" dirty="0" smtClean="0">
                <a:latin typeface="+mj-lt"/>
              </a:rPr>
              <a:t>You can also speak to the class teacher at the end of the day. </a:t>
            </a:r>
          </a:p>
        </p:txBody>
      </p:sp>
      <p:sp>
        <p:nvSpPr>
          <p:cNvPr id="10" name="TextBox 9">
            <a:extLst>
              <a:ext uri="{FF2B5EF4-FFF2-40B4-BE49-F238E27FC236}">
                <a16:creationId xmlns:a16="http://schemas.microsoft.com/office/drawing/2014/main" id="{DE3E7E73-055E-49E0-8B41-C906C045B510}"/>
              </a:ext>
            </a:extLst>
          </p:cNvPr>
          <p:cNvSpPr txBox="1"/>
          <p:nvPr/>
        </p:nvSpPr>
        <p:spPr>
          <a:xfrm>
            <a:off x="152400" y="325442"/>
            <a:ext cx="5307694" cy="830997"/>
          </a:xfrm>
          <a:prstGeom prst="rect">
            <a:avLst/>
          </a:prstGeom>
          <a:noFill/>
        </p:spPr>
        <p:txBody>
          <a:bodyPr wrap="square">
            <a:spAutoFit/>
          </a:bodyPr>
          <a:lstStyle/>
          <a:p>
            <a:pPr>
              <a:defRPr/>
            </a:pPr>
            <a:r>
              <a:rPr lang="en-GB" sz="4800" dirty="0">
                <a:latin typeface="+mj-lt"/>
              </a:rPr>
              <a:t>Coming in to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a:extLst>
              <a:ext uri="{FF2B5EF4-FFF2-40B4-BE49-F238E27FC236}">
                <a16:creationId xmlns:a16="http://schemas.microsoft.com/office/drawing/2014/main" id="{0239934A-4271-4C74-AFE4-44C2F2951A13}"/>
              </a:ext>
            </a:extLst>
          </p:cNvPr>
          <p:cNvSpPr>
            <a:spLocks noChangeArrowheads="1"/>
          </p:cNvSpPr>
          <p:nvPr/>
        </p:nvSpPr>
        <p:spPr bwMode="auto">
          <a:xfrm>
            <a:off x="3276600" y="869950"/>
            <a:ext cx="4248150" cy="2376488"/>
          </a:xfrm>
          <a:prstGeom prst="wedgeRoundRectCallout">
            <a:avLst>
              <a:gd name="adj1" fmla="val 59157"/>
              <a:gd name="adj2" fmla="val -7449"/>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000"/>
              <a:t>This is Miss Pavier’s cloakroom.</a:t>
            </a:r>
          </a:p>
          <a:p>
            <a:pPr eaLnBrk="1" hangingPunct="1">
              <a:spcBef>
                <a:spcPct val="0"/>
              </a:spcBef>
              <a:spcAft>
                <a:spcPts val="1000"/>
              </a:spcAft>
              <a:buFontTx/>
              <a:buNone/>
            </a:pPr>
            <a:r>
              <a:rPr lang="en-GB" altLang="en-US" sz="2000"/>
              <a:t>Look  carefully for your peg name!</a:t>
            </a:r>
          </a:p>
          <a:p>
            <a:pPr eaLnBrk="1" hangingPunct="1">
              <a:spcBef>
                <a:spcPct val="0"/>
              </a:spcBef>
              <a:spcAft>
                <a:spcPts val="1000"/>
              </a:spcAft>
              <a:buFontTx/>
              <a:buNone/>
            </a:pPr>
            <a:r>
              <a:rPr lang="en-GB" altLang="en-US" sz="2000"/>
              <a:t>You can hang your coat and book bag on your peg and place your lunch box on the wooden shelf above.</a:t>
            </a:r>
            <a:endParaRPr lang="en-US" altLang="en-US" sz="2000">
              <a:latin typeface="Garamond" panose="02020404030301010803" pitchFamily="18" charset="0"/>
            </a:endParaRPr>
          </a:p>
        </p:txBody>
      </p:sp>
      <p:sp>
        <p:nvSpPr>
          <p:cNvPr id="11267" name="AutoShape 5">
            <a:extLst>
              <a:ext uri="{FF2B5EF4-FFF2-40B4-BE49-F238E27FC236}">
                <a16:creationId xmlns:a16="http://schemas.microsoft.com/office/drawing/2014/main" id="{775F0340-3F97-424E-99BD-6087608E2930}"/>
              </a:ext>
            </a:extLst>
          </p:cNvPr>
          <p:cNvSpPr>
            <a:spLocks noChangeArrowheads="1"/>
          </p:cNvSpPr>
          <p:nvPr/>
        </p:nvSpPr>
        <p:spPr bwMode="auto">
          <a:xfrm rot="10800000">
            <a:off x="2752725" y="1717718"/>
            <a:ext cx="523875" cy="257175"/>
          </a:xfrm>
          <a:prstGeom prst="rightArrow">
            <a:avLst>
              <a:gd name="adj1" fmla="val 50000"/>
              <a:gd name="adj2" fmla="val 50926"/>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11268" name="AutoShape 6">
            <a:extLst>
              <a:ext uri="{FF2B5EF4-FFF2-40B4-BE49-F238E27FC236}">
                <a16:creationId xmlns:a16="http://schemas.microsoft.com/office/drawing/2014/main" id="{DFF617C2-A231-442C-96D4-7795E1B7460E}"/>
              </a:ext>
            </a:extLst>
          </p:cNvPr>
          <p:cNvSpPr>
            <a:spLocks noChangeArrowheads="1"/>
          </p:cNvSpPr>
          <p:nvPr/>
        </p:nvSpPr>
        <p:spPr bwMode="auto">
          <a:xfrm>
            <a:off x="2124075" y="3789363"/>
            <a:ext cx="3743325" cy="2592387"/>
          </a:xfrm>
          <a:prstGeom prst="wedgeRoundRectCallout">
            <a:avLst>
              <a:gd name="adj1" fmla="val -69409"/>
              <a:gd name="adj2" fmla="val -19541"/>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000" dirty="0"/>
              <a:t>This is </a:t>
            </a:r>
            <a:r>
              <a:rPr lang="en-GB" altLang="en-US" sz="2000" dirty="0" smtClean="0"/>
              <a:t>Miss Hall’s </a:t>
            </a:r>
            <a:r>
              <a:rPr lang="en-GB" altLang="en-US" sz="2000" dirty="0"/>
              <a:t>cloakroom. </a:t>
            </a:r>
            <a:r>
              <a:rPr lang="en-GB" altLang="en-US" sz="2000" dirty="0" smtClean="0"/>
              <a:t>Look carefully </a:t>
            </a:r>
            <a:r>
              <a:rPr lang="en-GB" altLang="en-US" sz="2000" dirty="0"/>
              <a:t>for your peg name!</a:t>
            </a:r>
          </a:p>
          <a:p>
            <a:pPr eaLnBrk="1" hangingPunct="1">
              <a:spcBef>
                <a:spcPct val="0"/>
              </a:spcBef>
              <a:spcAft>
                <a:spcPts val="1000"/>
              </a:spcAft>
              <a:buFontTx/>
              <a:buNone/>
            </a:pPr>
            <a:r>
              <a:rPr lang="en-GB" altLang="en-US" sz="2000" dirty="0"/>
              <a:t>You can hang your coat and book bag on your peg and place your lunch box in the wooden box underneath.</a:t>
            </a:r>
          </a:p>
          <a:p>
            <a:pPr eaLnBrk="1" hangingPunct="1">
              <a:spcBef>
                <a:spcPct val="0"/>
              </a:spcBef>
              <a:spcAft>
                <a:spcPts val="1000"/>
              </a:spcAft>
              <a:buFontTx/>
              <a:buNone/>
            </a:pPr>
            <a:endParaRPr lang="en-GB" altLang="en-US" sz="1600" dirty="0"/>
          </a:p>
          <a:p>
            <a:pPr eaLnBrk="1" hangingPunct="1">
              <a:spcBef>
                <a:spcPct val="0"/>
              </a:spcBef>
              <a:buFontTx/>
              <a:buNone/>
            </a:pPr>
            <a:endParaRPr lang="en-US" altLang="en-US" sz="1800" dirty="0">
              <a:latin typeface="Garamond" panose="02020404030301010803" pitchFamily="18" charset="0"/>
            </a:endParaRPr>
          </a:p>
        </p:txBody>
      </p:sp>
      <p:sp>
        <p:nvSpPr>
          <p:cNvPr id="11269" name="AutoShape 7">
            <a:extLst>
              <a:ext uri="{FF2B5EF4-FFF2-40B4-BE49-F238E27FC236}">
                <a16:creationId xmlns:a16="http://schemas.microsoft.com/office/drawing/2014/main" id="{4010EB3A-1067-4822-B942-54FAC704D466}"/>
              </a:ext>
            </a:extLst>
          </p:cNvPr>
          <p:cNvSpPr>
            <a:spLocks noChangeArrowheads="1"/>
          </p:cNvSpPr>
          <p:nvPr/>
        </p:nvSpPr>
        <p:spPr bwMode="auto">
          <a:xfrm>
            <a:off x="5724525" y="4652963"/>
            <a:ext cx="666750" cy="257175"/>
          </a:xfrm>
          <a:prstGeom prst="rightArrow">
            <a:avLst>
              <a:gd name="adj1" fmla="val 50000"/>
              <a:gd name="adj2" fmla="val 64815"/>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pic>
        <p:nvPicPr>
          <p:cNvPr id="11270" name="irc_mi" descr="http://content.mycutegraphics.com/graphics/dragonfly/flying-pink-yellow-dragonfly.png">
            <a:hlinkClick r:id="rId2"/>
            <a:extLst>
              <a:ext uri="{FF2B5EF4-FFF2-40B4-BE49-F238E27FC236}">
                <a16:creationId xmlns:a16="http://schemas.microsoft.com/office/drawing/2014/main" id="{EB407071-6B0F-4C7A-A907-84B52C926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773238"/>
            <a:ext cx="17700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rc_mi" descr="http://content.mycutegraphics.com/graphics/dragonfly/flying-dragonfly.png">
            <a:hlinkClick r:id="rId4"/>
            <a:extLst>
              <a:ext uri="{FF2B5EF4-FFF2-40B4-BE49-F238E27FC236}">
                <a16:creationId xmlns:a16="http://schemas.microsoft.com/office/drawing/2014/main" id="{FFA4C5FE-8667-49E7-B6E0-3F6319ECAB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02870">
            <a:off x="251520" y="4014787"/>
            <a:ext cx="17811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a:extLst>
              <a:ext uri="{FF2B5EF4-FFF2-40B4-BE49-F238E27FC236}">
                <a16:creationId xmlns:a16="http://schemas.microsoft.com/office/drawing/2014/main" id="{29561BD3-D608-4655-BCF6-30A1904BCD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3390900"/>
            <a:ext cx="25415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822AC4B2-4B69-4401-8511-4ECD6C2E15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084" y="570750"/>
            <a:ext cx="24177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0D477B2-58C2-48BC-A69B-A24BC420F1E3}"/>
              </a:ext>
            </a:extLst>
          </p:cNvPr>
          <p:cNvSpPr txBox="1"/>
          <p:nvPr/>
        </p:nvSpPr>
        <p:spPr>
          <a:xfrm>
            <a:off x="4048126" y="155619"/>
            <a:ext cx="3116262" cy="830262"/>
          </a:xfrm>
          <a:prstGeom prst="rect">
            <a:avLst/>
          </a:prstGeom>
          <a:noFill/>
        </p:spPr>
        <p:txBody>
          <a:bodyPr>
            <a:spAutoFit/>
          </a:bodyPr>
          <a:lstStyle/>
          <a:p>
            <a:pPr>
              <a:defRPr/>
            </a:pPr>
            <a:r>
              <a:rPr lang="en-GB" sz="4800" dirty="0">
                <a:latin typeface="+mj-lt"/>
              </a:rPr>
              <a:t>Cloakrooms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6030D6C4-EBA4-4B3C-8C2D-7F8A456268D6}"/>
              </a:ext>
            </a:extLst>
          </p:cNvPr>
          <p:cNvSpPr>
            <a:spLocks noChangeArrowheads="1"/>
          </p:cNvSpPr>
          <p:nvPr/>
        </p:nvSpPr>
        <p:spPr bwMode="auto">
          <a:xfrm>
            <a:off x="5219700" y="3925096"/>
            <a:ext cx="3671888" cy="1182687"/>
          </a:xfrm>
          <a:prstGeom prst="wedgeRoundRectCallout">
            <a:avLst>
              <a:gd name="adj1" fmla="val -55134"/>
              <a:gd name="adj2" fmla="val 72565"/>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800" dirty="0"/>
              <a:t>This is </a:t>
            </a:r>
            <a:r>
              <a:rPr lang="en-GB" altLang="en-US" sz="2800" dirty="0" smtClean="0"/>
              <a:t>Miss Hall’s </a:t>
            </a:r>
            <a:r>
              <a:rPr lang="en-GB" altLang="en-US" sz="2800" dirty="0"/>
              <a:t>classroom.</a:t>
            </a:r>
            <a:endParaRPr lang="en-US" altLang="en-US" sz="2800" dirty="0">
              <a:latin typeface="Garamond" panose="02020404030301010803" pitchFamily="18" charset="0"/>
            </a:endParaRPr>
          </a:p>
        </p:txBody>
      </p:sp>
      <p:sp>
        <p:nvSpPr>
          <p:cNvPr id="12291" name="AutoShape 3">
            <a:extLst>
              <a:ext uri="{FF2B5EF4-FFF2-40B4-BE49-F238E27FC236}">
                <a16:creationId xmlns:a16="http://schemas.microsoft.com/office/drawing/2014/main" id="{B752158A-E6B3-4CC5-A42F-F7225721D2D6}"/>
              </a:ext>
            </a:extLst>
          </p:cNvPr>
          <p:cNvSpPr>
            <a:spLocks noChangeArrowheads="1"/>
          </p:cNvSpPr>
          <p:nvPr/>
        </p:nvSpPr>
        <p:spPr bwMode="auto">
          <a:xfrm>
            <a:off x="385763" y="3951289"/>
            <a:ext cx="3330575" cy="1182688"/>
          </a:xfrm>
          <a:prstGeom prst="wedgeRoundRectCallout">
            <a:avLst>
              <a:gd name="adj1" fmla="val 54491"/>
              <a:gd name="adj2" fmla="val 62306"/>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800"/>
              <a:t>This is Miss Pavier’s classroom.</a:t>
            </a:r>
            <a:endParaRPr lang="en-US" altLang="en-US" sz="2800">
              <a:latin typeface="Garamond" panose="02020404030301010803" pitchFamily="18" charset="0"/>
            </a:endParaRPr>
          </a:p>
        </p:txBody>
      </p:sp>
      <p:pic>
        <p:nvPicPr>
          <p:cNvPr id="12292" name="irc_mi" descr="http://sweetclipart.com/multisite/sweetclipart/files/cute_black_spider_2.png">
            <a:hlinkClick r:id="rId2"/>
            <a:extLst>
              <a:ext uri="{FF2B5EF4-FFF2-40B4-BE49-F238E27FC236}">
                <a16:creationId xmlns:a16="http://schemas.microsoft.com/office/drawing/2014/main" id="{9CCE46FA-8540-4B18-A97A-B1BEFD779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338" y="5014913"/>
            <a:ext cx="1641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a:extLst>
              <a:ext uri="{FF2B5EF4-FFF2-40B4-BE49-F238E27FC236}">
                <a16:creationId xmlns:a16="http://schemas.microsoft.com/office/drawing/2014/main" id="{4E09A6D4-6AF2-4AD0-A15D-DAFDBF9CF5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917575"/>
            <a:ext cx="33718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a:extLst>
              <a:ext uri="{FF2B5EF4-FFF2-40B4-BE49-F238E27FC236}">
                <a16:creationId xmlns:a16="http://schemas.microsoft.com/office/drawing/2014/main" id="{DF2BD2D9-3F77-4651-9613-16FC75A5EE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38" y="912813"/>
            <a:ext cx="351313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4">
            <a:extLst>
              <a:ext uri="{FF2B5EF4-FFF2-40B4-BE49-F238E27FC236}">
                <a16:creationId xmlns:a16="http://schemas.microsoft.com/office/drawing/2014/main" id="{7D1C54D4-41E8-48AE-A8AA-0A558810A438}"/>
              </a:ext>
            </a:extLst>
          </p:cNvPr>
          <p:cNvSpPr>
            <a:spLocks noChangeArrowheads="1"/>
          </p:cNvSpPr>
          <p:nvPr/>
        </p:nvSpPr>
        <p:spPr bwMode="auto">
          <a:xfrm rot="-5400000">
            <a:off x="1757363" y="3386138"/>
            <a:ext cx="835025" cy="377825"/>
          </a:xfrm>
          <a:prstGeom prst="rightArrow">
            <a:avLst>
              <a:gd name="adj1" fmla="val 50000"/>
              <a:gd name="adj2" fmla="val 50924"/>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9" name="TextBox 8">
            <a:extLst>
              <a:ext uri="{FF2B5EF4-FFF2-40B4-BE49-F238E27FC236}">
                <a16:creationId xmlns:a16="http://schemas.microsoft.com/office/drawing/2014/main" id="{D76C0998-62FB-48C6-AFFC-D5077087C7E2}"/>
              </a:ext>
            </a:extLst>
          </p:cNvPr>
          <p:cNvSpPr txBox="1"/>
          <p:nvPr/>
        </p:nvSpPr>
        <p:spPr>
          <a:xfrm>
            <a:off x="1739379" y="5691188"/>
            <a:ext cx="7055892" cy="923330"/>
          </a:xfrm>
          <a:prstGeom prst="rect">
            <a:avLst/>
          </a:prstGeom>
          <a:noFill/>
        </p:spPr>
        <p:txBody>
          <a:bodyPr wrap="square">
            <a:spAutoFit/>
          </a:bodyPr>
          <a:lstStyle/>
          <a:p>
            <a:pPr algn="ctr">
              <a:defRPr/>
            </a:pPr>
            <a:r>
              <a:rPr lang="en-GB" dirty="0">
                <a:latin typeface="+mj-lt"/>
              </a:rPr>
              <a:t>When your child comes into school in the morning, there will be activities or a morning task for them to </a:t>
            </a:r>
            <a:r>
              <a:rPr lang="en-GB" dirty="0" smtClean="0">
                <a:latin typeface="+mj-lt"/>
              </a:rPr>
              <a:t>complete, as </a:t>
            </a:r>
            <a:r>
              <a:rPr lang="en-GB" dirty="0">
                <a:latin typeface="+mj-lt"/>
              </a:rPr>
              <a:t>this helps them to settle quickly and get ready for the school day.</a:t>
            </a:r>
          </a:p>
        </p:txBody>
      </p:sp>
      <p:sp>
        <p:nvSpPr>
          <p:cNvPr id="10" name="TextBox 9">
            <a:extLst>
              <a:ext uri="{FF2B5EF4-FFF2-40B4-BE49-F238E27FC236}">
                <a16:creationId xmlns:a16="http://schemas.microsoft.com/office/drawing/2014/main" id="{1EB5715A-7B13-445A-B985-3F1505D1B7E5}"/>
              </a:ext>
            </a:extLst>
          </p:cNvPr>
          <p:cNvSpPr txBox="1"/>
          <p:nvPr/>
        </p:nvSpPr>
        <p:spPr>
          <a:xfrm>
            <a:off x="2051050" y="47625"/>
            <a:ext cx="5095875" cy="830263"/>
          </a:xfrm>
          <a:prstGeom prst="rect">
            <a:avLst/>
          </a:prstGeom>
          <a:noFill/>
        </p:spPr>
        <p:txBody>
          <a:bodyPr>
            <a:spAutoFit/>
          </a:bodyPr>
          <a:lstStyle/>
          <a:p>
            <a:pPr algn="ctr">
              <a:defRPr/>
            </a:pPr>
            <a:r>
              <a:rPr lang="en-GB" sz="4800" dirty="0">
                <a:latin typeface="+mj-lt"/>
              </a:rPr>
              <a:t>Y1 classrooms</a:t>
            </a:r>
          </a:p>
        </p:txBody>
      </p:sp>
      <p:sp>
        <p:nvSpPr>
          <p:cNvPr id="11" name="AutoShape 4">
            <a:extLst>
              <a:ext uri="{FF2B5EF4-FFF2-40B4-BE49-F238E27FC236}">
                <a16:creationId xmlns:a16="http://schemas.microsoft.com/office/drawing/2014/main" id="{7D1C54D4-41E8-48AE-A8AA-0A558810A438}"/>
              </a:ext>
            </a:extLst>
          </p:cNvPr>
          <p:cNvSpPr>
            <a:spLocks noChangeArrowheads="1"/>
          </p:cNvSpPr>
          <p:nvPr/>
        </p:nvSpPr>
        <p:spPr bwMode="auto">
          <a:xfrm rot="-5400000">
            <a:off x="6540500" y="3397036"/>
            <a:ext cx="835025" cy="377825"/>
          </a:xfrm>
          <a:prstGeom prst="rightArrow">
            <a:avLst>
              <a:gd name="adj1" fmla="val 50000"/>
              <a:gd name="adj2" fmla="val 50924"/>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8">
            <a:extLst>
              <a:ext uri="{FF2B5EF4-FFF2-40B4-BE49-F238E27FC236}">
                <a16:creationId xmlns:a16="http://schemas.microsoft.com/office/drawing/2014/main" id="{93F2EB05-DC5C-485A-B315-89263FC566A1}"/>
              </a:ext>
            </a:extLst>
          </p:cNvPr>
          <p:cNvSpPr>
            <a:spLocks noChangeArrowheads="1"/>
          </p:cNvSpPr>
          <p:nvPr/>
        </p:nvSpPr>
        <p:spPr bwMode="auto">
          <a:xfrm>
            <a:off x="4500563" y="333375"/>
            <a:ext cx="4103687" cy="2879725"/>
          </a:xfrm>
          <a:prstGeom prst="wedgeRoundRectCallout">
            <a:avLst>
              <a:gd name="adj1" fmla="val -204"/>
              <a:gd name="adj2" fmla="val 80185"/>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400" dirty="0"/>
              <a:t>We love to read in Year 1 and have charts to reward regular readers. </a:t>
            </a:r>
          </a:p>
          <a:p>
            <a:pPr eaLnBrk="1" hangingPunct="1">
              <a:spcBef>
                <a:spcPct val="0"/>
              </a:spcBef>
              <a:spcAft>
                <a:spcPts val="1000"/>
              </a:spcAft>
              <a:buFontTx/>
              <a:buNone/>
            </a:pPr>
            <a:r>
              <a:rPr lang="en-GB" altLang="en-US" sz="2400" dirty="0" smtClean="0"/>
              <a:t>We will change reading books on a Monday</a:t>
            </a:r>
            <a:r>
              <a:rPr lang="en-GB" altLang="en-US" sz="2400" dirty="0"/>
              <a:t> </a:t>
            </a:r>
            <a:r>
              <a:rPr lang="en-GB" altLang="en-US" sz="2400" dirty="0" smtClean="0"/>
              <a:t>and a Thursday.</a:t>
            </a:r>
            <a:endParaRPr lang="en-US" altLang="en-US" sz="2400" dirty="0">
              <a:latin typeface="Garamond" panose="02020404030301010803" pitchFamily="18" charset="0"/>
            </a:endParaRPr>
          </a:p>
        </p:txBody>
      </p:sp>
      <p:sp>
        <p:nvSpPr>
          <p:cNvPr id="13315" name="AutoShape 9">
            <a:extLst>
              <a:ext uri="{FF2B5EF4-FFF2-40B4-BE49-F238E27FC236}">
                <a16:creationId xmlns:a16="http://schemas.microsoft.com/office/drawing/2014/main" id="{CCE00DF1-0CED-4F64-9180-56E89B987C4E}"/>
              </a:ext>
            </a:extLst>
          </p:cNvPr>
          <p:cNvSpPr>
            <a:spLocks noChangeArrowheads="1"/>
          </p:cNvSpPr>
          <p:nvPr/>
        </p:nvSpPr>
        <p:spPr bwMode="auto">
          <a:xfrm rot="10800000">
            <a:off x="3976688" y="1009650"/>
            <a:ext cx="523875" cy="257175"/>
          </a:xfrm>
          <a:prstGeom prst="rightArrow">
            <a:avLst>
              <a:gd name="adj1" fmla="val 50000"/>
              <a:gd name="adj2" fmla="val 50926"/>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13316" name="AutoShape 10">
            <a:extLst>
              <a:ext uri="{FF2B5EF4-FFF2-40B4-BE49-F238E27FC236}">
                <a16:creationId xmlns:a16="http://schemas.microsoft.com/office/drawing/2014/main" id="{DEE8E467-7C21-415A-87C5-3564B378DF56}"/>
              </a:ext>
            </a:extLst>
          </p:cNvPr>
          <p:cNvSpPr>
            <a:spLocks noChangeArrowheads="1"/>
          </p:cNvSpPr>
          <p:nvPr/>
        </p:nvSpPr>
        <p:spPr bwMode="auto">
          <a:xfrm rot="8513354">
            <a:off x="3952875" y="3065463"/>
            <a:ext cx="604838" cy="257175"/>
          </a:xfrm>
          <a:prstGeom prst="rightArrow">
            <a:avLst>
              <a:gd name="adj1" fmla="val 50000"/>
              <a:gd name="adj2" fmla="val 58796"/>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pic>
        <p:nvPicPr>
          <p:cNvPr id="13317" name="Picture 11" descr="004.JPG">
            <a:extLst>
              <a:ext uri="{FF2B5EF4-FFF2-40B4-BE49-F238E27FC236}">
                <a16:creationId xmlns:a16="http://schemas.microsoft.com/office/drawing/2014/main" id="{19133F10-7B88-4896-94A3-C1228B4C7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47975"/>
            <a:ext cx="2560638" cy="17541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irc_mi" descr="http://bestclipartblog.com/clipart-pics/butterfly-clipart-17.jpg">
            <a:hlinkClick r:id="rId3"/>
            <a:extLst>
              <a:ext uri="{FF2B5EF4-FFF2-40B4-BE49-F238E27FC236}">
                <a16:creationId xmlns:a16="http://schemas.microsoft.com/office/drawing/2014/main" id="{74504430-3609-4CB6-B224-6FB1E99186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2100" y="3159057"/>
            <a:ext cx="12906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2A74AAD-2D5C-48BC-9F34-ADCA7484880C}"/>
              </a:ext>
            </a:extLst>
          </p:cNvPr>
          <p:cNvSpPr txBox="1"/>
          <p:nvPr/>
        </p:nvSpPr>
        <p:spPr>
          <a:xfrm>
            <a:off x="1360488" y="4826675"/>
            <a:ext cx="7604000" cy="2031325"/>
          </a:xfrm>
          <a:prstGeom prst="rect">
            <a:avLst/>
          </a:prstGeom>
          <a:noFill/>
        </p:spPr>
        <p:txBody>
          <a:bodyPr wrap="square">
            <a:spAutoFit/>
          </a:bodyPr>
          <a:lstStyle/>
          <a:p>
            <a:pPr algn="ctr">
              <a:defRPr/>
            </a:pPr>
            <a:r>
              <a:rPr lang="en-GB" dirty="0">
                <a:latin typeface="+mj-lt"/>
              </a:rPr>
              <a:t>Please read regularly with your child.  It is one of the most important things you can do with your child and it makes a huge difference.  It is not necessary to read an </a:t>
            </a:r>
            <a:r>
              <a:rPr lang="en-GB" b="1" dirty="0">
                <a:latin typeface="+mj-lt"/>
              </a:rPr>
              <a:t>entire</a:t>
            </a:r>
            <a:r>
              <a:rPr lang="en-GB" dirty="0">
                <a:latin typeface="+mj-lt"/>
              </a:rPr>
              <a:t> book every night and it is recommended that your child keeps the same book to </a:t>
            </a:r>
            <a:r>
              <a:rPr lang="en-GB" dirty="0" smtClean="0">
                <a:latin typeface="+mj-lt"/>
              </a:rPr>
              <a:t>re-read </a:t>
            </a:r>
            <a:r>
              <a:rPr lang="en-GB" dirty="0">
                <a:latin typeface="+mj-lt"/>
              </a:rPr>
              <a:t>several times to build up their </a:t>
            </a:r>
            <a:r>
              <a:rPr lang="en-GB" dirty="0" smtClean="0">
                <a:latin typeface="+mj-lt"/>
              </a:rPr>
              <a:t>fluency. This is why we will change books only twice a week. When a book does </a:t>
            </a:r>
            <a:r>
              <a:rPr lang="en-GB" dirty="0">
                <a:latin typeface="+mj-lt"/>
              </a:rPr>
              <a:t>need to be changed, please remind your child to put it in the basket </a:t>
            </a:r>
            <a:r>
              <a:rPr lang="en-GB" dirty="0"/>
              <a:t>on the designated </a:t>
            </a:r>
            <a:r>
              <a:rPr lang="en-GB" dirty="0" smtClean="0"/>
              <a:t>days</a:t>
            </a:r>
            <a:r>
              <a:rPr lang="en-GB" dirty="0"/>
              <a:t> </a:t>
            </a:r>
            <a:r>
              <a:rPr lang="en-GB" dirty="0" smtClean="0"/>
              <a:t>so</a:t>
            </a:r>
            <a:r>
              <a:rPr lang="en-GB" dirty="0" smtClean="0">
                <a:latin typeface="+mj-lt"/>
              </a:rPr>
              <a:t> </a:t>
            </a:r>
            <a:r>
              <a:rPr lang="en-GB" dirty="0">
                <a:latin typeface="+mj-lt"/>
              </a:rPr>
              <a:t>that staff can change </a:t>
            </a:r>
            <a:r>
              <a:rPr lang="en-GB" dirty="0" smtClean="0">
                <a:latin typeface="+mj-lt"/>
              </a:rPr>
              <a:t>them.</a:t>
            </a:r>
            <a:endParaRPr lang="en-GB" dirty="0">
              <a:latin typeface="+mj-lt"/>
            </a:endParaRPr>
          </a:p>
        </p:txBody>
      </p:sp>
      <p:pic>
        <p:nvPicPr>
          <p:cNvPr id="13320" name="Picture 2">
            <a:extLst>
              <a:ext uri="{FF2B5EF4-FFF2-40B4-BE49-F238E27FC236}">
                <a16:creationId xmlns:a16="http://schemas.microsoft.com/office/drawing/2014/main" id="{02100E66-C8A0-4A0B-AE00-BBFAD14DE7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488" y="865188"/>
            <a:ext cx="2603500" cy="1833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614A45-4175-42CF-9570-E462E502B490}"/>
              </a:ext>
            </a:extLst>
          </p:cNvPr>
          <p:cNvSpPr txBox="1"/>
          <p:nvPr/>
        </p:nvSpPr>
        <p:spPr>
          <a:xfrm>
            <a:off x="1485900" y="25400"/>
            <a:ext cx="3201988" cy="830263"/>
          </a:xfrm>
          <a:prstGeom prst="rect">
            <a:avLst/>
          </a:prstGeom>
          <a:noFill/>
        </p:spPr>
        <p:txBody>
          <a:bodyPr>
            <a:spAutoFit/>
          </a:bodyPr>
          <a:lstStyle/>
          <a:p>
            <a:pPr>
              <a:defRPr/>
            </a:pPr>
            <a:r>
              <a:rPr lang="en-GB" sz="4800" dirty="0">
                <a:latin typeface="+mj-lt"/>
              </a:rPr>
              <a:t>Reading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a:extLst>
              <a:ext uri="{FF2B5EF4-FFF2-40B4-BE49-F238E27FC236}">
                <a16:creationId xmlns:a16="http://schemas.microsoft.com/office/drawing/2014/main" id="{55F09297-3B5A-4F9B-BFC0-C50B6A7230B4}"/>
              </a:ext>
            </a:extLst>
          </p:cNvPr>
          <p:cNvSpPr>
            <a:spLocks noChangeArrowheads="1"/>
          </p:cNvSpPr>
          <p:nvPr/>
        </p:nvSpPr>
        <p:spPr bwMode="auto">
          <a:xfrm>
            <a:off x="1187624" y="807244"/>
            <a:ext cx="4044201" cy="5862116"/>
          </a:xfrm>
          <a:prstGeom prst="wedgeRoundRectCallout">
            <a:avLst>
              <a:gd name="adj1" fmla="val 74203"/>
              <a:gd name="adj2" fmla="val 30514"/>
              <a:gd name="adj3" fmla="val 16667"/>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GB" altLang="en-US" sz="2200" dirty="0" smtClean="0"/>
              <a:t>Each </a:t>
            </a:r>
            <a:r>
              <a:rPr lang="en-GB" altLang="en-US" sz="2200" dirty="0"/>
              <a:t>week you will get </a:t>
            </a:r>
            <a:r>
              <a:rPr lang="en-GB" altLang="en-US" sz="2200" dirty="0" smtClean="0"/>
              <a:t>set </a:t>
            </a:r>
            <a:r>
              <a:rPr lang="en-GB" altLang="en-US" sz="2200" dirty="0"/>
              <a:t>maths, reading and </a:t>
            </a:r>
            <a:r>
              <a:rPr lang="en-GB" altLang="en-US" sz="2200" dirty="0" smtClean="0"/>
              <a:t>spelling or phonics homework. Homework will be set on TEAMS. If homework consists of resources that need sending home, these will be added to your child's homework folder.  Please make sure these folders stay in your child’s bag just </a:t>
            </a:r>
            <a:r>
              <a:rPr lang="en-GB" altLang="en-US" sz="2200" dirty="0" smtClean="0"/>
              <a:t>in case </a:t>
            </a:r>
            <a:r>
              <a:rPr lang="en-GB" altLang="en-US" sz="2200" dirty="0" smtClean="0"/>
              <a:t>they are needed. </a:t>
            </a:r>
            <a:endParaRPr lang="en-GB" altLang="en-US" sz="2200" dirty="0"/>
          </a:p>
          <a:p>
            <a:pPr eaLnBrk="1" hangingPunct="1">
              <a:spcBef>
                <a:spcPct val="0"/>
              </a:spcBef>
              <a:spcAft>
                <a:spcPts val="1000"/>
              </a:spcAft>
              <a:buFontTx/>
              <a:buNone/>
            </a:pPr>
            <a:r>
              <a:rPr lang="en-GB" altLang="en-US" sz="2200" dirty="0" smtClean="0"/>
              <a:t>Homework </a:t>
            </a:r>
            <a:r>
              <a:rPr lang="en-GB" altLang="en-US" sz="2200" dirty="0"/>
              <a:t>is </a:t>
            </a:r>
            <a:r>
              <a:rPr lang="en-GB" altLang="en-US" sz="2200" dirty="0" smtClean="0"/>
              <a:t>set on </a:t>
            </a:r>
            <a:r>
              <a:rPr lang="en-GB" altLang="en-US" sz="2200" dirty="0"/>
              <a:t>a Friday and needs to be completed </a:t>
            </a:r>
            <a:r>
              <a:rPr lang="en-GB" altLang="en-US" sz="2200" dirty="0" smtClean="0"/>
              <a:t>and handed in on TEAMS by </a:t>
            </a:r>
            <a:r>
              <a:rPr lang="en-GB" altLang="en-US" sz="2200" dirty="0"/>
              <a:t>the following Wednesday.</a:t>
            </a:r>
            <a:endParaRPr lang="en-US" altLang="en-US" sz="2200" dirty="0">
              <a:latin typeface="Garamond" panose="02020404030301010803" pitchFamily="18" charset="0"/>
            </a:endParaRPr>
          </a:p>
        </p:txBody>
      </p:sp>
      <p:pic>
        <p:nvPicPr>
          <p:cNvPr id="14339" name="irc_mi" descr="http://content.mycutegraphics.com/graphics/snail/snail-green-yellow.png">
            <a:hlinkClick r:id="rId2"/>
            <a:extLst>
              <a:ext uri="{FF2B5EF4-FFF2-40B4-BE49-F238E27FC236}">
                <a16:creationId xmlns:a16="http://schemas.microsoft.com/office/drawing/2014/main" id="{66E0B3E8-4CAD-4D97-BE29-2CBC13A5B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831" y="4485283"/>
            <a:ext cx="2570275" cy="203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a:extLst>
              <a:ext uri="{FF2B5EF4-FFF2-40B4-BE49-F238E27FC236}">
                <a16:creationId xmlns:a16="http://schemas.microsoft.com/office/drawing/2014/main" id="{713656A2-36E8-47E0-ADA5-FBD69352C9C4}"/>
              </a:ext>
            </a:extLst>
          </p:cNvPr>
          <p:cNvPicPr>
            <a:picLocks noChangeAspect="1"/>
          </p:cNvPicPr>
          <p:nvPr/>
        </p:nvPicPr>
        <p:blipFill>
          <a:blip r:embed="rId4">
            <a:extLst>
              <a:ext uri="{28A0092B-C50C-407E-A947-70E740481C1C}">
                <a14:useLocalDpi xmlns:a14="http://schemas.microsoft.com/office/drawing/2010/main" val="0"/>
              </a:ext>
            </a:extLst>
          </a:blip>
          <a:srcRect l="8263" t="8000" r="10625" b="9052"/>
          <a:stretch>
            <a:fillRect/>
          </a:stretch>
        </p:blipFill>
        <p:spPr bwMode="auto">
          <a:xfrm>
            <a:off x="5487381" y="332656"/>
            <a:ext cx="36004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a:extLst>
              <a:ext uri="{FF2B5EF4-FFF2-40B4-BE49-F238E27FC236}">
                <a16:creationId xmlns:a16="http://schemas.microsoft.com/office/drawing/2014/main" id="{8AD8768A-1FA9-419B-A592-8EA5DB5D71E7}"/>
              </a:ext>
            </a:extLst>
          </p:cNvPr>
          <p:cNvSpPr>
            <a:spLocks noChangeArrowheads="1"/>
          </p:cNvSpPr>
          <p:nvPr/>
        </p:nvSpPr>
        <p:spPr bwMode="auto">
          <a:xfrm>
            <a:off x="3935587" y="659606"/>
            <a:ext cx="1727200" cy="295275"/>
          </a:xfrm>
          <a:prstGeom prst="rightArrow">
            <a:avLst>
              <a:gd name="adj1" fmla="val 50000"/>
              <a:gd name="adj2" fmla="val 168795"/>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7" name="TextBox 6">
            <a:extLst>
              <a:ext uri="{FF2B5EF4-FFF2-40B4-BE49-F238E27FC236}">
                <a16:creationId xmlns:a16="http://schemas.microsoft.com/office/drawing/2014/main" id="{E2F623C6-E1FA-4397-8414-622802609483}"/>
              </a:ext>
            </a:extLst>
          </p:cNvPr>
          <p:cNvSpPr txBox="1"/>
          <p:nvPr/>
        </p:nvSpPr>
        <p:spPr>
          <a:xfrm>
            <a:off x="96549" y="123031"/>
            <a:ext cx="3611563" cy="831850"/>
          </a:xfrm>
          <a:prstGeom prst="rect">
            <a:avLst/>
          </a:prstGeom>
          <a:noFill/>
        </p:spPr>
        <p:txBody>
          <a:bodyPr>
            <a:spAutoFit/>
          </a:bodyPr>
          <a:lstStyle/>
          <a:p>
            <a:pPr>
              <a:defRPr/>
            </a:pPr>
            <a:r>
              <a:rPr lang="en-GB" sz="4800" dirty="0">
                <a:latin typeface="+mj-lt"/>
              </a:rPr>
              <a:t>Homework</a:t>
            </a:r>
          </a:p>
        </p:txBody>
      </p:sp>
      <p:pic>
        <p:nvPicPr>
          <p:cNvPr id="1028" name="Picture 4" descr="Microsoft Team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903" y="2920219"/>
            <a:ext cx="1739751" cy="1739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702">
      <a:dk1>
        <a:sysClr val="windowText" lastClr="000000"/>
      </a:dk1>
      <a:lt1>
        <a:sysClr val="window" lastClr="FFFFFF"/>
      </a:lt1>
      <a:dk2>
        <a:srgbClr val="012169"/>
      </a:dk2>
      <a:lt2>
        <a:srgbClr val="E7E6E6"/>
      </a:lt2>
      <a:accent1>
        <a:srgbClr val="9D7C2F"/>
      </a:accent1>
      <a:accent2>
        <a:srgbClr val="5268C2"/>
      </a:accent2>
      <a:accent3>
        <a:srgbClr val="0057B8"/>
      </a:accent3>
      <a:accent4>
        <a:srgbClr val="87674F"/>
      </a:accent4>
      <a:accent5>
        <a:srgbClr val="7D55C7"/>
      </a:accent5>
      <a:accent6>
        <a:srgbClr val="A6192E"/>
      </a:accent6>
      <a:hlink>
        <a:srgbClr val="0563C1"/>
      </a:hlink>
      <a:folHlink>
        <a:srgbClr val="954F72"/>
      </a:folHlink>
    </a:clrScheme>
    <a:fontScheme name="Custom 19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kin Presentation Template.potx" id="{4CB9D5D2-16E4-4DF5-822E-05CF979C490B}" vid="{165CE769-43BE-4B17-9945-35EB8DABBB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E6D2327DE7A4134EB75B487E870561CF" ma:contentTypeVersion="0" ma:contentTypeDescription="Upload an image or a photograph." ma:contentTypeScope="" ma:versionID="58fa6177402a2475ef05a1dffc8b3a77">
  <xsd:schema xmlns:xsd="http://www.w3.org/2001/XMLSchema" xmlns:xs="http://www.w3.org/2001/XMLSchema" xmlns:p="http://schemas.microsoft.com/office/2006/metadata/properties" xmlns:ns1="http://schemas.microsoft.com/sharepoint/v3" targetNamespace="http://schemas.microsoft.com/office/2006/metadata/properties" ma:root="true" ma:fieldsID="811a2769b8d974638fb172a10c648399"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3A45E-11EB-4965-983F-131CEBF8A3EB}">
  <ds:schemaRefs>
    <ds:schemaRef ds:uri="http://purl.org/dc/dcmitype/"/>
    <ds:schemaRef ds:uri="http://purl.org/dc/terms/"/>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F91B643-5313-4D6E-849B-93B62D644643}">
  <ds:schemaRefs>
    <ds:schemaRef ds:uri="http://schemas.microsoft.com/sharepoint/v3/contenttype/forms"/>
  </ds:schemaRefs>
</ds:datastoreItem>
</file>

<file path=customXml/itemProps3.xml><?xml version="1.0" encoding="utf-8"?>
<ds:datastoreItem xmlns:ds="http://schemas.openxmlformats.org/officeDocument/2006/customXml" ds:itemID="{E11F958F-2F05-4704-98DD-DF9C80071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Ruskin Presentation Template</Template>
  <TotalTime>454</TotalTime>
  <Words>1184</Words>
  <Application>Microsoft Office PowerPoint</Application>
  <PresentationFormat>On-screen Show (4:3)</PresentationFormat>
  <Paragraphs>71</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NTPreCursivefk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Priory Federation of Academies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Morgan</dc:creator>
  <cp:lastModifiedBy>Fiona Kent</cp:lastModifiedBy>
  <cp:revision>43</cp:revision>
  <cp:lastPrinted>2019-02-04T14:40:53Z</cp:lastPrinted>
  <dcterms:created xsi:type="dcterms:W3CDTF">2019-02-04T14:20:02Z</dcterms:created>
  <dcterms:modified xsi:type="dcterms:W3CDTF">2021-07-02T14:34:29Z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0x01010200E6D2327DE7A4134EB75B487E870561CF</vt:lpwstr>
  </property>
</Properties>
</file>