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71" r:id="rId7"/>
    <p:sldId id="268" r:id="rId8"/>
    <p:sldId id="262" r:id="rId9"/>
    <p:sldId id="264" r:id="rId10"/>
    <p:sldId id="265" r:id="rId11"/>
    <p:sldId id="266" r:id="rId12"/>
    <p:sldId id="267" r:id="rId13"/>
    <p:sldId id="269" r:id="rId14"/>
    <p:sldId id="270" r:id="rId15"/>
    <p:sldId id="258" r:id="rId16"/>
  </p:sldIdLst>
  <p:sldSz cx="9144000" cy="6858000" type="screen4x3"/>
  <p:notesSz cx="6797675" cy="9982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20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9" autoAdjust="0"/>
    <p:restoredTop sz="95670" autoAdjust="0"/>
  </p:normalViewPr>
  <p:slideViewPr>
    <p:cSldViewPr showGuides="1">
      <p:cViewPr varScale="1">
        <p:scale>
          <a:sx n="111" d="100"/>
          <a:sy n="111" d="100"/>
        </p:scale>
        <p:origin x="15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4" name="Rectangle 13"/>
          <p:cNvSpPr/>
          <p:nvPr userDrawn="1"/>
        </p:nvSpPr>
        <p:spPr>
          <a:xfrm>
            <a:off x="0" y="0"/>
            <a:ext cx="9144000" cy="180000"/>
          </a:xfrm>
          <a:prstGeom prst="rect">
            <a:avLst/>
          </a:prstGeom>
          <a:solidFill>
            <a:srgbClr val="CD202C"/>
          </a:solidFill>
          <a:ln>
            <a:solidFill>
              <a:srgbClr val="CD2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3868" y="755656"/>
            <a:ext cx="2376264" cy="2733880"/>
          </a:xfrm>
          <a:prstGeom prst="rect">
            <a:avLst/>
          </a:prstGeom>
        </p:spPr>
      </p:pic>
      <p:sp>
        <p:nvSpPr>
          <p:cNvPr id="4" name="Date Placeholder 3"/>
          <p:cNvSpPr>
            <a:spLocks noGrp="1"/>
          </p:cNvSpPr>
          <p:nvPr>
            <p:ph type="dt" sz="half" idx="10"/>
          </p:nvPr>
        </p:nvSpPr>
        <p:spPr/>
        <p:txBody>
          <a:bodyPr/>
          <a:lstStyle/>
          <a:p>
            <a:fld id="{28667AAF-2F19-4F8E-86F0-32010C0617A3}" type="datetimeFigureOut">
              <a:rPr lang="en-GB" smtClean="0"/>
              <a:t>02/07/2021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3D5806-CD15-4AA8-BEC3-430868CDA8C8}" type="slidenum">
              <a:rPr lang="en-GB" smtClean="0"/>
              <a:t>‹#›</a:t>
            </a:fld>
            <a:endParaRPr lang="en-GB"/>
          </a:p>
        </p:txBody>
      </p:sp>
      <p:sp>
        <p:nvSpPr>
          <p:cNvPr id="12" name="Text Placeholder 10"/>
          <p:cNvSpPr>
            <a:spLocks noGrp="1"/>
          </p:cNvSpPr>
          <p:nvPr>
            <p:ph type="body" sz="quarter" idx="13"/>
          </p:nvPr>
        </p:nvSpPr>
        <p:spPr>
          <a:xfrm>
            <a:off x="1143000" y="3581400"/>
            <a:ext cx="6858000" cy="1752600"/>
          </a:xfrm>
        </p:spPr>
        <p:txBody>
          <a:bodyPr anchor="ctr">
            <a:normAutofit/>
          </a:bodyPr>
          <a:lstStyle>
            <a:lvl1pPr marL="0" indent="0" algn="ctr">
              <a:spcBef>
                <a:spcPts val="0"/>
              </a:spcBef>
              <a:spcAft>
                <a:spcPts val="1200"/>
              </a:spcAft>
              <a:buNone/>
              <a:defRPr sz="3200"/>
            </a:lvl1pPr>
            <a:lvl2pPr marL="0" indent="0" algn="ctr">
              <a:spcBef>
                <a:spcPts val="0"/>
              </a:spcBef>
              <a:buNone/>
              <a:defRPr sz="2000"/>
            </a:lvl2pPr>
            <a:lvl3pPr marL="0" indent="0" algn="ctr">
              <a:buNone/>
              <a:defRPr/>
            </a:lvl3pPr>
            <a:lvl4pPr marL="0" indent="0" algn="ctr">
              <a:buNone/>
              <a:defRPr/>
            </a:lvl4pPr>
            <a:lvl5pPr marL="0" indent="0" algn="ctr">
              <a:buNone/>
              <a:defRPr/>
            </a:lvl5pPr>
          </a:lstStyle>
          <a:p>
            <a:pPr lvl="0"/>
            <a:r>
              <a:rPr lang="en-US"/>
              <a:t>Click to edit Master text styles</a:t>
            </a:r>
          </a:p>
          <a:p>
            <a:pPr lvl="1"/>
            <a:r>
              <a:rPr lang="en-US"/>
              <a:t>Second level</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82362" y="5461253"/>
            <a:ext cx="779276" cy="1015200"/>
          </a:xfrm>
          <a:prstGeom prst="rect">
            <a:avLst/>
          </a:prstGeom>
        </p:spPr>
      </p:pic>
    </p:spTree>
    <p:extLst>
      <p:ext uri="{BB962C8B-B14F-4D97-AF65-F5344CB8AC3E}">
        <p14:creationId xmlns:p14="http://schemas.microsoft.com/office/powerpoint/2010/main" val="469243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667AAF-2F19-4F8E-86F0-32010C0617A3}" type="datetimeFigureOut">
              <a:rPr lang="en-GB" smtClean="0"/>
              <a:t>02/07/2021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3D5806-CD15-4AA8-BEC3-430868CDA8C8}" type="slidenum">
              <a:rPr lang="en-GB" smtClean="0"/>
              <a:t>‹#›</a:t>
            </a:fld>
            <a:endParaRPr lang="en-GB"/>
          </a:p>
        </p:txBody>
      </p:sp>
    </p:spTree>
    <p:extLst>
      <p:ext uri="{BB962C8B-B14F-4D97-AF65-F5344CB8AC3E}">
        <p14:creationId xmlns:p14="http://schemas.microsoft.com/office/powerpoint/2010/main" val="1899288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4571999" y="1825625"/>
            <a:ext cx="3733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28667AAF-2F19-4F8E-86F0-32010C0617A3}" type="datetimeFigureOut">
              <a:rPr lang="en-GB" smtClean="0"/>
              <a:t>02/07/2021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3D5806-CD15-4AA8-BEC3-430868CDA8C8}" type="slidenum">
              <a:rPr lang="en-GB" smtClean="0"/>
              <a:t>‹#›</a:t>
            </a:fld>
            <a:endParaRPr lang="en-GB"/>
          </a:p>
        </p:txBody>
      </p:sp>
      <p:sp>
        <p:nvSpPr>
          <p:cNvPr id="12" name="Picture Placeholder 10"/>
          <p:cNvSpPr>
            <a:spLocks noGrp="1"/>
          </p:cNvSpPr>
          <p:nvPr>
            <p:ph type="pic" sz="quarter" idx="13"/>
          </p:nvPr>
        </p:nvSpPr>
        <p:spPr>
          <a:xfrm>
            <a:off x="1562100" y="1851025"/>
            <a:ext cx="2781300" cy="3101975"/>
          </a:xfrm>
        </p:spPr>
        <p:txBody>
          <a:bodyPr/>
          <a:lstStyle/>
          <a:p>
            <a:r>
              <a:rPr lang="en-US"/>
              <a:t>Click icon to add picture</a:t>
            </a:r>
            <a:endParaRPr lang="en-GB"/>
          </a:p>
        </p:txBody>
      </p:sp>
    </p:spTree>
    <p:extLst>
      <p:ext uri="{BB962C8B-B14F-4D97-AF65-F5344CB8AC3E}">
        <p14:creationId xmlns:p14="http://schemas.microsoft.com/office/powerpoint/2010/main" val="28867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8164" y="1371600"/>
            <a:ext cx="7062424" cy="2328861"/>
          </a:xfrm>
        </p:spPr>
        <p:txBody>
          <a:bodyPr anchor="b">
            <a:normAutofit/>
          </a:bodyPr>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1448164" y="3810000"/>
            <a:ext cx="7062424" cy="2279651"/>
          </a:xfrm>
        </p:spPr>
        <p:txBody>
          <a:bodyPr/>
          <a:lstStyle>
            <a:lvl1pPr marL="0" indent="0">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667AAF-2F19-4F8E-86F0-32010C0617A3}" type="datetimeFigureOut">
              <a:rPr lang="en-GB" smtClean="0"/>
              <a:t>02/07/2021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3D5806-CD15-4AA8-BEC3-430868CDA8C8}" type="slidenum">
              <a:rPr lang="en-GB" smtClean="0"/>
              <a:t>‹#›</a:t>
            </a:fld>
            <a:endParaRPr lang="en-GB"/>
          </a:p>
        </p:txBody>
      </p:sp>
    </p:spTree>
    <p:extLst>
      <p:ext uri="{BB962C8B-B14F-4D97-AF65-F5344CB8AC3E}">
        <p14:creationId xmlns:p14="http://schemas.microsoft.com/office/powerpoint/2010/main" val="3875517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8667AAF-2F19-4F8E-86F0-32010C0617A3}" type="datetimeFigureOut">
              <a:rPr lang="en-GB" smtClean="0"/>
              <a:t>02/07/2021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93D5806-CD15-4AA8-BEC3-430868CDA8C8}" type="slidenum">
              <a:rPr lang="en-GB" smtClean="0"/>
              <a:t>‹#›</a:t>
            </a:fld>
            <a:endParaRPr lang="en-GB"/>
          </a:p>
        </p:txBody>
      </p:sp>
    </p:spTree>
    <p:extLst>
      <p:ext uri="{BB962C8B-B14F-4D97-AF65-F5344CB8AC3E}">
        <p14:creationId xmlns:p14="http://schemas.microsoft.com/office/powerpoint/2010/main" val="1810568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67AAF-2F19-4F8E-86F0-32010C0617A3}" type="datetimeFigureOut">
              <a:rPr lang="en-GB" smtClean="0"/>
              <a:t>02/07/2021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93D5806-CD15-4AA8-BEC3-430868CDA8C8}" type="slidenum">
              <a:rPr lang="en-GB" smtClean="0"/>
              <a:t>‹#›</a:t>
            </a:fld>
            <a:endParaRPr lang="en-GB"/>
          </a:p>
        </p:txBody>
      </p:sp>
    </p:spTree>
    <p:extLst>
      <p:ext uri="{BB962C8B-B14F-4D97-AF65-F5344CB8AC3E}">
        <p14:creationId xmlns:p14="http://schemas.microsoft.com/office/powerpoint/2010/main" val="3887073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584701" y="484377"/>
            <a:ext cx="5974598" cy="5889246"/>
          </a:xfrm>
          <a:prstGeom prst="rect">
            <a:avLst/>
          </a:prstGeom>
        </p:spPr>
      </p:pic>
      <p:sp>
        <p:nvSpPr>
          <p:cNvPr id="2" name="Title Placeholder 1"/>
          <p:cNvSpPr>
            <a:spLocks noGrp="1"/>
          </p:cNvSpPr>
          <p:nvPr>
            <p:ph type="title"/>
          </p:nvPr>
        </p:nvSpPr>
        <p:spPr>
          <a:xfrm>
            <a:off x="1448165" y="365126"/>
            <a:ext cx="6857636"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1448165" y="1825625"/>
            <a:ext cx="6857636"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1448164" y="6287562"/>
            <a:ext cx="1580786" cy="280755"/>
          </a:xfrm>
          <a:prstGeom prst="rect">
            <a:avLst/>
          </a:prstGeom>
        </p:spPr>
        <p:txBody>
          <a:bodyPr vert="horz" lIns="91440" tIns="45720" rIns="91440" bIns="45720" rtlCol="0" anchor="ctr"/>
          <a:lstStyle>
            <a:lvl1pPr algn="l">
              <a:defRPr sz="900">
                <a:solidFill>
                  <a:schemeClr val="tx2"/>
                </a:solidFill>
              </a:defRPr>
            </a:lvl1pPr>
          </a:lstStyle>
          <a:p>
            <a:fld id="{28667AAF-2F19-4F8E-86F0-32010C0617A3}" type="datetimeFigureOut">
              <a:rPr lang="en-GB" smtClean="0"/>
              <a:pPr/>
              <a:t>02/07/2021</a:t>
            </a:fld>
            <a:endParaRPr lang="en-GB" dirty="0"/>
          </a:p>
        </p:txBody>
      </p:sp>
      <p:sp>
        <p:nvSpPr>
          <p:cNvPr id="5" name="Footer Placeholder 4"/>
          <p:cNvSpPr>
            <a:spLocks noGrp="1"/>
          </p:cNvSpPr>
          <p:nvPr>
            <p:ph type="ftr" sz="quarter" idx="3"/>
          </p:nvPr>
        </p:nvSpPr>
        <p:spPr>
          <a:xfrm>
            <a:off x="3028950" y="6287562"/>
            <a:ext cx="5276850" cy="280755"/>
          </a:xfrm>
          <a:prstGeom prst="rect">
            <a:avLst/>
          </a:prstGeom>
        </p:spPr>
        <p:txBody>
          <a:bodyPr vert="horz" lIns="91440" tIns="45720" rIns="91440" bIns="45720" rtlCol="0" anchor="ctr"/>
          <a:lstStyle>
            <a:lvl1pPr algn="r">
              <a:defRPr sz="900">
                <a:solidFill>
                  <a:schemeClr val="tx2"/>
                </a:solidFill>
              </a:defRPr>
            </a:lvl1pPr>
          </a:lstStyle>
          <a:p>
            <a:endParaRPr lang="en-GB" dirty="0"/>
          </a:p>
        </p:txBody>
      </p:sp>
      <p:sp>
        <p:nvSpPr>
          <p:cNvPr id="6" name="Slide Number Placeholder 5"/>
          <p:cNvSpPr>
            <a:spLocks noGrp="1"/>
          </p:cNvSpPr>
          <p:nvPr>
            <p:ph type="sldNum" sz="quarter" idx="4"/>
          </p:nvPr>
        </p:nvSpPr>
        <p:spPr>
          <a:xfrm>
            <a:off x="8305800" y="6287562"/>
            <a:ext cx="609599" cy="280755"/>
          </a:xfrm>
          <a:prstGeom prst="rect">
            <a:avLst/>
          </a:prstGeom>
        </p:spPr>
        <p:txBody>
          <a:bodyPr vert="horz" lIns="91440" tIns="45720" rIns="91440" bIns="45720" rtlCol="0" anchor="ctr"/>
          <a:lstStyle>
            <a:lvl1pPr algn="r">
              <a:defRPr sz="900">
                <a:solidFill>
                  <a:schemeClr val="tx2"/>
                </a:solidFill>
              </a:defRPr>
            </a:lvl1pPr>
          </a:lstStyle>
          <a:p>
            <a:fld id="{C93D5806-CD15-4AA8-BEC3-430868CDA8C8}" type="slidenum">
              <a:rPr lang="en-GB" smtClean="0"/>
              <a:pPr/>
              <a:t>‹#›</a:t>
            </a:fld>
            <a:endParaRPr lang="en-GB" dirty="0"/>
          </a:p>
        </p:txBody>
      </p:sp>
      <p:sp>
        <p:nvSpPr>
          <p:cNvPr id="9" name="Rectangle 8"/>
          <p:cNvSpPr/>
          <p:nvPr userDrawn="1"/>
        </p:nvSpPr>
        <p:spPr>
          <a:xfrm>
            <a:off x="0" y="0"/>
            <a:ext cx="9144000" cy="180000"/>
          </a:xfrm>
          <a:prstGeom prst="rect">
            <a:avLst/>
          </a:prstGeom>
          <a:solidFill>
            <a:srgbClr val="CD202C"/>
          </a:solidFill>
          <a:ln>
            <a:solidFill>
              <a:srgbClr val="CD2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251520" y="5491333"/>
            <a:ext cx="936104" cy="1076983"/>
          </a:xfrm>
          <a:prstGeom prst="rect">
            <a:avLst/>
          </a:prstGeom>
        </p:spPr>
      </p:pic>
    </p:spTree>
    <p:extLst>
      <p:ext uri="{BB962C8B-B14F-4D97-AF65-F5344CB8AC3E}">
        <p14:creationId xmlns:p14="http://schemas.microsoft.com/office/powerpoint/2010/main" val="1994613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4" r:id="rId5"/>
    <p:sldLayoutId id="2147483655"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100000"/>
        </a:lnSpc>
        <a:spcBef>
          <a:spcPct val="0"/>
        </a:spcBef>
        <a:buNone/>
        <a:defRPr sz="3600" kern="1200">
          <a:solidFill>
            <a:schemeClr val="tx2"/>
          </a:solidFill>
          <a:latin typeface="+mj-lt"/>
          <a:ea typeface="+mj-ea"/>
          <a:cs typeface="+mj-cs"/>
        </a:defRPr>
      </a:lvl1pPr>
    </p:titleStyle>
    <p:bodyStyle>
      <a:lvl1pPr marL="266700" indent="-266700" algn="l" defTabSz="685800" rtl="0" eaLnBrk="1" latinLnBrk="0" hangingPunct="1">
        <a:lnSpc>
          <a:spcPct val="100000"/>
        </a:lnSpc>
        <a:spcBef>
          <a:spcPts val="1200"/>
        </a:spcBef>
        <a:buFont typeface="Arial" panose="020B0604020202020204" pitchFamily="34" charset="0"/>
        <a:buChar char="•"/>
        <a:defRPr sz="2000" kern="1200">
          <a:solidFill>
            <a:schemeClr val="tx2"/>
          </a:solidFill>
          <a:latin typeface="+mn-lt"/>
          <a:ea typeface="+mn-ea"/>
          <a:cs typeface="+mn-cs"/>
        </a:defRPr>
      </a:lvl1pPr>
      <a:lvl2pPr marL="514350" indent="-171450" algn="l" defTabSz="685800" rtl="0" eaLnBrk="1" latinLnBrk="0" hangingPunct="1">
        <a:lnSpc>
          <a:spcPct val="100000"/>
        </a:lnSpc>
        <a:spcBef>
          <a:spcPts val="1200"/>
        </a:spcBef>
        <a:buFont typeface="Arial" panose="020B0604020202020204" pitchFamily="34" charset="0"/>
        <a:buChar char="•"/>
        <a:defRPr sz="1800" kern="1200">
          <a:solidFill>
            <a:schemeClr val="tx2"/>
          </a:solidFill>
          <a:latin typeface="+mn-lt"/>
          <a:ea typeface="+mn-ea"/>
          <a:cs typeface="+mn-cs"/>
        </a:defRPr>
      </a:lvl2pPr>
      <a:lvl3pPr marL="857250" indent="-171450" algn="l" defTabSz="685800" rtl="0" eaLnBrk="1" latinLnBrk="0" hangingPunct="1">
        <a:lnSpc>
          <a:spcPct val="100000"/>
        </a:lnSpc>
        <a:spcBef>
          <a:spcPts val="1200"/>
        </a:spcBef>
        <a:buFont typeface="Arial" panose="020B0604020202020204" pitchFamily="34" charset="0"/>
        <a:buChar char="•"/>
        <a:defRPr sz="1600" kern="1200">
          <a:solidFill>
            <a:schemeClr val="tx2"/>
          </a:solidFill>
          <a:latin typeface="+mn-lt"/>
          <a:ea typeface="+mn-ea"/>
          <a:cs typeface="+mn-cs"/>
        </a:defRPr>
      </a:lvl3pPr>
      <a:lvl4pPr marL="1200150" indent="-171450" algn="l" defTabSz="685800" rtl="0" eaLnBrk="1" latinLnBrk="0" hangingPunct="1">
        <a:lnSpc>
          <a:spcPct val="100000"/>
        </a:lnSpc>
        <a:spcBef>
          <a:spcPts val="1200"/>
        </a:spcBef>
        <a:buFont typeface="Arial" panose="020B0604020202020204" pitchFamily="34" charset="0"/>
        <a:buChar char="•"/>
        <a:defRPr sz="1400" kern="1200">
          <a:solidFill>
            <a:schemeClr val="tx2"/>
          </a:solidFill>
          <a:latin typeface="+mn-lt"/>
          <a:ea typeface="+mn-ea"/>
          <a:cs typeface="+mn-cs"/>
        </a:defRPr>
      </a:lvl4pPr>
      <a:lvl5pPr marL="1543050" indent="-171450" algn="l" defTabSz="685800" rtl="0" eaLnBrk="1" latinLnBrk="0" hangingPunct="1">
        <a:lnSpc>
          <a:spcPct val="100000"/>
        </a:lnSpc>
        <a:spcBef>
          <a:spcPts val="1200"/>
        </a:spcBef>
        <a:buFont typeface="Arial" panose="020B0604020202020204" pitchFamily="34" charset="0"/>
        <a:buChar char="•"/>
        <a:defRPr sz="12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emma.nicholls@redwood.lincs.sch.uk" TargetMode="External"/><Relationship Id="rId2" Type="http://schemas.openxmlformats.org/officeDocument/2006/relationships/hyperlink" Target="mailto:enquires@redwood.lincs.sch.uk" TargetMode="External"/><Relationship Id="rId1" Type="http://schemas.openxmlformats.org/officeDocument/2006/relationships/slideLayout" Target="../slideLayouts/slideLayout3.xml"/><Relationship Id="rId6" Type="http://schemas.openxmlformats.org/officeDocument/2006/relationships/image" Target="http://chai09.files.wordpress.com/2009/02/smileyface.jpg" TargetMode="External"/><Relationship Id="rId5" Type="http://schemas.openxmlformats.org/officeDocument/2006/relationships/image" Target="../media/image7.jpeg"/><Relationship Id="rId4" Type="http://schemas.openxmlformats.org/officeDocument/2006/relationships/hyperlink" Target="mailto:sharron.blockley@redwood.lincs.sch.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r>
              <a:rPr lang="en-GB" dirty="0" smtClean="0"/>
              <a:t>Moving on……</a:t>
            </a:r>
            <a:endParaRPr lang="en-GB" dirty="0"/>
          </a:p>
          <a:p>
            <a:pPr lvl="1"/>
            <a:r>
              <a:rPr lang="en-GB" dirty="0"/>
              <a:t>a</a:t>
            </a:r>
            <a:r>
              <a:rPr lang="en-GB" dirty="0" smtClean="0"/>
              <a:t> smooth transition to KS2!</a:t>
            </a:r>
            <a:endParaRPr lang="en-GB" dirty="0"/>
          </a:p>
        </p:txBody>
      </p:sp>
    </p:spTree>
    <p:extLst>
      <p:ext uri="{BB962C8B-B14F-4D97-AF65-F5344CB8AC3E}">
        <p14:creationId xmlns:p14="http://schemas.microsoft.com/office/powerpoint/2010/main" val="94520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0"/>
            <a:ext cx="7982273" cy="1325563"/>
          </a:xfrm>
        </p:spPr>
        <p:txBody>
          <a:bodyPr/>
          <a:lstStyle/>
          <a:p>
            <a:r>
              <a:rPr lang="en-GB" altLang="en-US" dirty="0"/>
              <a:t>Will my child be given homework?</a:t>
            </a:r>
            <a:endParaRPr lang="en-GB" dirty="0"/>
          </a:p>
        </p:txBody>
      </p:sp>
      <p:sp>
        <p:nvSpPr>
          <p:cNvPr id="3" name="Content Placeholder 2"/>
          <p:cNvSpPr>
            <a:spLocks noGrp="1"/>
          </p:cNvSpPr>
          <p:nvPr>
            <p:ph idx="1"/>
          </p:nvPr>
        </p:nvSpPr>
        <p:spPr>
          <a:xfrm>
            <a:off x="1043608" y="1052736"/>
            <a:ext cx="7560840" cy="4824536"/>
          </a:xfrm>
        </p:spPr>
        <p:txBody>
          <a:bodyPr>
            <a:normAutofit lnSpcReduction="10000"/>
          </a:bodyPr>
          <a:lstStyle/>
          <a:p>
            <a:pPr>
              <a:lnSpc>
                <a:spcPct val="80000"/>
              </a:lnSpc>
              <a:defRPr/>
            </a:pPr>
            <a:r>
              <a:rPr lang="en-GB" altLang="en-US" dirty="0" smtClean="0"/>
              <a:t>Children will still receive homework each Friday, via Microsoft Teams, and will be expected to return the work by the following Wednesday.</a:t>
            </a:r>
          </a:p>
          <a:p>
            <a:pPr>
              <a:lnSpc>
                <a:spcPct val="80000"/>
              </a:lnSpc>
              <a:defRPr/>
            </a:pPr>
            <a:r>
              <a:rPr lang="en-GB" altLang="en-US" dirty="0" smtClean="0"/>
              <a:t>Your child will have a reading book and we would encourage children to read as much as they can at home. This could be reading their own books or comics as well as their school book. </a:t>
            </a:r>
          </a:p>
          <a:p>
            <a:pPr>
              <a:lnSpc>
                <a:spcPct val="80000"/>
              </a:lnSpc>
              <a:defRPr/>
            </a:pPr>
            <a:r>
              <a:rPr lang="en-GB" altLang="en-US" dirty="0" smtClean="0"/>
              <a:t>Rewards </a:t>
            </a:r>
            <a:r>
              <a:rPr lang="en-GB" altLang="en-US" dirty="0"/>
              <a:t>will be given to children who read regularly at home. (Each class teacher may approach this differently)</a:t>
            </a:r>
          </a:p>
          <a:p>
            <a:pPr>
              <a:defRPr/>
            </a:pPr>
            <a:r>
              <a:rPr lang="en-GB" altLang="en-US" dirty="0"/>
              <a:t>If confident children read independently, their reading record can still be signed, but please check that they have understood their book and can tell you about it before you sign it!</a:t>
            </a:r>
          </a:p>
          <a:p>
            <a:pPr>
              <a:defRPr/>
            </a:pPr>
            <a:r>
              <a:rPr lang="en-GB" altLang="en-US" dirty="0"/>
              <a:t>We aim to listen to all children read every week, mainly through </a:t>
            </a:r>
            <a:r>
              <a:rPr lang="en-GB" altLang="en-US" dirty="0" smtClean="0"/>
              <a:t>direct teaching of reading in class.</a:t>
            </a:r>
            <a:endParaRPr lang="en-GB" altLang="en-US" dirty="0"/>
          </a:p>
          <a:p>
            <a:pPr>
              <a:lnSpc>
                <a:spcPct val="80000"/>
              </a:lnSpc>
              <a:defRPr/>
            </a:pPr>
            <a:r>
              <a:rPr lang="en-GB" altLang="en-US" dirty="0" smtClean="0"/>
              <a:t>The last homework of term is always a topic based homework to show their understanding about the term’s learning. This can be shown through models, diagrams, </a:t>
            </a:r>
            <a:r>
              <a:rPr lang="en-GB" altLang="en-US" dirty="0" err="1" smtClean="0"/>
              <a:t>powerpoints</a:t>
            </a:r>
            <a:r>
              <a:rPr lang="en-GB" altLang="en-US" dirty="0" smtClean="0"/>
              <a:t>, posters etc.</a:t>
            </a:r>
            <a:endParaRPr lang="en-GB" altLang="en-US" dirty="0"/>
          </a:p>
        </p:txBody>
      </p:sp>
    </p:spTree>
    <p:extLst>
      <p:ext uri="{BB962C8B-B14F-4D97-AF65-F5344CB8AC3E}">
        <p14:creationId xmlns:p14="http://schemas.microsoft.com/office/powerpoint/2010/main" val="1465205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0"/>
            <a:ext cx="7982273" cy="1325563"/>
          </a:xfrm>
        </p:spPr>
        <p:txBody>
          <a:bodyPr/>
          <a:lstStyle/>
          <a:p>
            <a:r>
              <a:rPr lang="en-GB" altLang="en-US" dirty="0" smtClean="0"/>
              <a:t>What can I do to help my child?</a:t>
            </a:r>
            <a:endParaRPr lang="en-GB" dirty="0"/>
          </a:p>
        </p:txBody>
      </p:sp>
      <p:sp>
        <p:nvSpPr>
          <p:cNvPr id="3" name="Content Placeholder 2"/>
          <p:cNvSpPr>
            <a:spLocks noGrp="1"/>
          </p:cNvSpPr>
          <p:nvPr>
            <p:ph idx="1"/>
          </p:nvPr>
        </p:nvSpPr>
        <p:spPr>
          <a:xfrm>
            <a:off x="1043608" y="1052736"/>
            <a:ext cx="7560840" cy="4824536"/>
          </a:xfrm>
        </p:spPr>
        <p:txBody>
          <a:bodyPr>
            <a:normAutofit/>
          </a:bodyPr>
          <a:lstStyle/>
          <a:p>
            <a:pPr>
              <a:lnSpc>
                <a:spcPct val="90000"/>
              </a:lnSpc>
              <a:buNone/>
              <a:defRPr/>
            </a:pPr>
            <a:r>
              <a:rPr lang="en-GB" altLang="en-US" b="1" dirty="0"/>
              <a:t>Encourage your child to…</a:t>
            </a:r>
          </a:p>
          <a:p>
            <a:pPr>
              <a:lnSpc>
                <a:spcPct val="90000"/>
              </a:lnSpc>
              <a:buNone/>
              <a:defRPr/>
            </a:pPr>
            <a:endParaRPr lang="en-GB" altLang="en-US" sz="900" b="1" dirty="0"/>
          </a:p>
          <a:p>
            <a:pPr>
              <a:lnSpc>
                <a:spcPct val="90000"/>
              </a:lnSpc>
              <a:defRPr/>
            </a:pPr>
            <a:r>
              <a:rPr lang="en-GB" altLang="en-US" dirty="0"/>
              <a:t>…Be responsible for bringing their reading book and record each day.</a:t>
            </a:r>
          </a:p>
          <a:p>
            <a:pPr>
              <a:lnSpc>
                <a:spcPct val="90000"/>
              </a:lnSpc>
              <a:defRPr/>
            </a:pPr>
            <a:r>
              <a:rPr lang="en-GB" altLang="en-US" dirty="0"/>
              <a:t>… Bring their PE kit in on Monday and take it home on Friday. </a:t>
            </a:r>
          </a:p>
          <a:p>
            <a:pPr>
              <a:lnSpc>
                <a:spcPct val="90000"/>
              </a:lnSpc>
              <a:defRPr/>
            </a:pPr>
            <a:r>
              <a:rPr lang="en-GB" altLang="en-US" dirty="0"/>
              <a:t>…Keep toys and pencil cases at home. Unless agreed with the teacher.</a:t>
            </a:r>
          </a:p>
          <a:p>
            <a:pPr>
              <a:lnSpc>
                <a:spcPct val="90000"/>
              </a:lnSpc>
              <a:defRPr/>
            </a:pPr>
            <a:endParaRPr lang="en-GB" altLang="en-US" sz="900" dirty="0"/>
          </a:p>
          <a:p>
            <a:pPr>
              <a:lnSpc>
                <a:spcPct val="90000"/>
              </a:lnSpc>
              <a:buNone/>
              <a:defRPr/>
            </a:pPr>
            <a:r>
              <a:rPr lang="en-GB" altLang="en-US" b="1" dirty="0"/>
              <a:t>Please remember to…</a:t>
            </a:r>
          </a:p>
          <a:p>
            <a:pPr>
              <a:lnSpc>
                <a:spcPct val="90000"/>
              </a:lnSpc>
              <a:buNone/>
              <a:defRPr/>
            </a:pPr>
            <a:endParaRPr lang="en-GB" altLang="en-US" sz="900" b="1" dirty="0"/>
          </a:p>
          <a:p>
            <a:pPr>
              <a:lnSpc>
                <a:spcPct val="90000"/>
              </a:lnSpc>
              <a:defRPr/>
            </a:pPr>
            <a:r>
              <a:rPr lang="en-GB" altLang="en-US" dirty="0"/>
              <a:t>…Clearly label all clothing belonging to your child.</a:t>
            </a:r>
          </a:p>
          <a:p>
            <a:pPr>
              <a:lnSpc>
                <a:spcPct val="90000"/>
              </a:lnSpc>
              <a:defRPr/>
            </a:pPr>
            <a:r>
              <a:rPr lang="en-GB" altLang="en-US" dirty="0"/>
              <a:t>…Support your child </a:t>
            </a:r>
            <a:r>
              <a:rPr lang="en-GB" altLang="en-US" dirty="0" smtClean="0"/>
              <a:t>when reading, </a:t>
            </a:r>
            <a:r>
              <a:rPr lang="en-GB" altLang="en-US" dirty="0"/>
              <a:t>completing </a:t>
            </a:r>
            <a:r>
              <a:rPr lang="en-GB" altLang="en-US" dirty="0" smtClean="0"/>
              <a:t>homework </a:t>
            </a:r>
            <a:r>
              <a:rPr lang="en-GB" altLang="en-US" dirty="0"/>
              <a:t>and encourage them to </a:t>
            </a:r>
            <a:r>
              <a:rPr lang="en-GB" altLang="en-US" dirty="0" smtClean="0"/>
              <a:t>hand their homework </a:t>
            </a:r>
            <a:r>
              <a:rPr lang="en-GB" altLang="en-US" dirty="0"/>
              <a:t>in on time.</a:t>
            </a:r>
          </a:p>
          <a:p>
            <a:pPr>
              <a:lnSpc>
                <a:spcPct val="80000"/>
              </a:lnSpc>
              <a:defRPr/>
            </a:pPr>
            <a:endParaRPr lang="en-GB" altLang="en-US" dirty="0"/>
          </a:p>
        </p:txBody>
      </p:sp>
    </p:spTree>
    <p:extLst>
      <p:ext uri="{BB962C8B-B14F-4D97-AF65-F5344CB8AC3E}">
        <p14:creationId xmlns:p14="http://schemas.microsoft.com/office/powerpoint/2010/main" val="3709326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 look forward to working with you and your child in the new year.</a:t>
            </a:r>
            <a:endParaRPr lang="en-GB" dirty="0"/>
          </a:p>
        </p:txBody>
      </p:sp>
      <p:sp>
        <p:nvSpPr>
          <p:cNvPr id="3" name="Content Placeholder 2"/>
          <p:cNvSpPr>
            <a:spLocks noGrp="1"/>
          </p:cNvSpPr>
          <p:nvPr>
            <p:ph idx="1"/>
          </p:nvPr>
        </p:nvSpPr>
        <p:spPr>
          <a:xfrm>
            <a:off x="4139952" y="1859395"/>
            <a:ext cx="4608513" cy="4351338"/>
          </a:xfrm>
        </p:spPr>
        <p:txBody>
          <a:bodyPr/>
          <a:lstStyle/>
          <a:p>
            <a:r>
              <a:rPr lang="en-GB" dirty="0" smtClean="0"/>
              <a:t>If you have any further questions, please do not hesitate to contact us through the school office.</a:t>
            </a:r>
            <a:endParaRPr lang="en-GB" dirty="0"/>
          </a:p>
          <a:p>
            <a:r>
              <a:rPr lang="en-GB" dirty="0" smtClean="0"/>
              <a:t>You can also email your questions to </a:t>
            </a:r>
            <a:r>
              <a:rPr lang="en-GB" dirty="0" smtClean="0">
                <a:hlinkClick r:id="rId2"/>
              </a:rPr>
              <a:t>enquires@redwood.lincs.sch.uk</a:t>
            </a:r>
            <a:endParaRPr lang="en-GB" dirty="0" smtClean="0"/>
          </a:p>
          <a:p>
            <a:r>
              <a:rPr lang="en-GB" dirty="0" smtClean="0"/>
              <a:t>Or </a:t>
            </a:r>
            <a:r>
              <a:rPr lang="en-GB" dirty="0" smtClean="0">
                <a:hlinkClick r:id="rId3"/>
              </a:rPr>
              <a:t>emma.nicholls@redwood.lincs.sch.uk</a:t>
            </a:r>
            <a:endParaRPr lang="en-GB" dirty="0" smtClean="0"/>
          </a:p>
          <a:p>
            <a:r>
              <a:rPr lang="en-GB" dirty="0" smtClean="0"/>
              <a:t>Or </a:t>
            </a:r>
            <a:r>
              <a:rPr lang="en-GB" dirty="0" smtClean="0">
                <a:hlinkClick r:id="rId4"/>
              </a:rPr>
              <a:t>sharron.blockley@redwood.lincs.sch.uk</a:t>
            </a:r>
            <a:endParaRPr lang="en-GB" dirty="0" smtClean="0"/>
          </a:p>
          <a:p>
            <a:pPr marL="0" indent="0">
              <a:buNone/>
            </a:pPr>
            <a:endParaRPr lang="en-GB" dirty="0" smtClean="0"/>
          </a:p>
          <a:p>
            <a:endParaRPr lang="en-GB" dirty="0"/>
          </a:p>
        </p:txBody>
      </p:sp>
      <p:pic>
        <p:nvPicPr>
          <p:cNvPr id="5" name="Picture Placeholder 4" descr="http://chai09.files.wordpress.com/2009/02/smileyface.jpg"/>
          <p:cNvPicPr>
            <a:picLocks noGrp="1" noChangeAspect="1" noChangeArrowheads="1"/>
          </p:cNvPicPr>
          <p:nvPr>
            <p:ph type="pic" sz="quarter" idx="13"/>
          </p:nvPr>
        </p:nvPicPr>
        <p:blipFill>
          <a:blip r:embed="rId5" r:link="rId6">
            <a:extLst>
              <a:ext uri="{28A0092B-C50C-407E-A947-70E740481C1C}">
                <a14:useLocalDpi xmlns:a14="http://schemas.microsoft.com/office/drawing/2010/main" val="0"/>
              </a:ext>
            </a:extLst>
          </a:blip>
          <a:srcRect l="5169" r="5169"/>
          <a:stretch>
            <a:fillRect/>
          </a:stretch>
        </p:blipFill>
        <p:spPr bwMode="auto">
          <a:xfrm>
            <a:off x="971600" y="1859395"/>
            <a:ext cx="289523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4"/>
          <p:cNvSpPr txBox="1">
            <a:spLocks/>
          </p:cNvSpPr>
          <p:nvPr/>
        </p:nvSpPr>
        <p:spPr>
          <a:xfrm>
            <a:off x="3495085" y="5130076"/>
            <a:ext cx="2763796" cy="919533"/>
          </a:xfrm>
          <a:prstGeom prst="rect">
            <a:avLst/>
          </a:prstGeom>
        </p:spPr>
        <p:txBody>
          <a:bodyPr vert="horz" lIns="91440" tIns="45720" rIns="91440" bIns="45720" rtlCol="0" anchor="ctr">
            <a:normAutofit/>
          </a:bodyPr>
          <a:lstStyle>
            <a:lvl1pPr algn="l" defTabSz="685800" rtl="0" eaLnBrk="1" latinLnBrk="0" hangingPunct="1">
              <a:lnSpc>
                <a:spcPct val="100000"/>
              </a:lnSpc>
              <a:spcBef>
                <a:spcPct val="0"/>
              </a:spcBef>
              <a:buNone/>
              <a:defRPr sz="3600" kern="1200">
                <a:solidFill>
                  <a:schemeClr val="tx2"/>
                </a:solidFill>
                <a:latin typeface="+mj-lt"/>
                <a:ea typeface="+mj-ea"/>
                <a:cs typeface="+mj-cs"/>
              </a:defRPr>
            </a:lvl1pPr>
          </a:lstStyle>
          <a:p>
            <a:r>
              <a:rPr lang="en-GB" smtClean="0"/>
              <a:t>Thank you</a:t>
            </a:r>
            <a:endParaRPr lang="en-GB" dirty="0"/>
          </a:p>
        </p:txBody>
      </p:sp>
    </p:spTree>
    <p:extLst>
      <p:ext uri="{BB962C8B-B14F-4D97-AF65-F5344CB8AC3E}">
        <p14:creationId xmlns:p14="http://schemas.microsoft.com/office/powerpoint/2010/main" val="227691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31229"/>
            <a:ext cx="5245969" cy="1325563"/>
          </a:xfrm>
        </p:spPr>
        <p:txBody>
          <a:bodyPr/>
          <a:lstStyle/>
          <a:p>
            <a:r>
              <a:rPr lang="en-GB" dirty="0" smtClean="0"/>
              <a:t>Year 3!</a:t>
            </a:r>
            <a:endParaRPr lang="en-GB" dirty="0"/>
          </a:p>
        </p:txBody>
      </p:sp>
      <p:sp>
        <p:nvSpPr>
          <p:cNvPr id="3" name="Content Placeholder 2"/>
          <p:cNvSpPr>
            <a:spLocks noGrp="1"/>
          </p:cNvSpPr>
          <p:nvPr>
            <p:ph idx="1"/>
          </p:nvPr>
        </p:nvSpPr>
        <p:spPr>
          <a:xfrm>
            <a:off x="1043608" y="1340768"/>
            <a:ext cx="6857636" cy="4608512"/>
          </a:xfrm>
        </p:spPr>
        <p:txBody>
          <a:bodyPr>
            <a:normAutofit/>
          </a:bodyPr>
          <a:lstStyle/>
          <a:p>
            <a:pPr marL="0" indent="0" algn="ctr">
              <a:buNone/>
            </a:pPr>
            <a:r>
              <a:rPr lang="en-GB" altLang="en-US" sz="2800" dirty="0" smtClean="0"/>
              <a:t>This is an exciting time for your child as they take the next step in their learning journey.  We want to make the transition into year 3 as smooth as possible and although most things will be the same as they move into the next key stage, we have highlighted a few points that will change for them.</a:t>
            </a:r>
          </a:p>
          <a:p>
            <a:pPr marL="0" indent="0" algn="ctr">
              <a:buNone/>
            </a:pPr>
            <a:r>
              <a:rPr lang="en-GB" altLang="en-US" sz="2800" dirty="0" smtClean="0"/>
              <a:t>We have included a range of questions that are usually asked during our annual transition meetings for year 2 children.</a:t>
            </a:r>
            <a:endParaRPr lang="en-GB" altLang="en-US" sz="2800" dirty="0"/>
          </a:p>
        </p:txBody>
      </p:sp>
    </p:spTree>
    <p:extLst>
      <p:ext uri="{BB962C8B-B14F-4D97-AF65-F5344CB8AC3E}">
        <p14:creationId xmlns:p14="http://schemas.microsoft.com/office/powerpoint/2010/main" val="559693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31229"/>
            <a:ext cx="8558337" cy="1325563"/>
          </a:xfrm>
        </p:spPr>
        <p:txBody>
          <a:bodyPr/>
          <a:lstStyle/>
          <a:p>
            <a:pPr algn="ctr"/>
            <a:r>
              <a:rPr lang="en-GB" dirty="0" smtClean="0"/>
              <a:t>Who are my child’s teachers?</a:t>
            </a:r>
            <a:endParaRPr lang="en-GB" dirty="0"/>
          </a:p>
        </p:txBody>
      </p:sp>
      <p:sp>
        <p:nvSpPr>
          <p:cNvPr id="3" name="Content Placeholder 2"/>
          <p:cNvSpPr>
            <a:spLocks noGrp="1"/>
          </p:cNvSpPr>
          <p:nvPr>
            <p:ph idx="1"/>
          </p:nvPr>
        </p:nvSpPr>
        <p:spPr>
          <a:xfrm>
            <a:off x="5508104" y="4795161"/>
            <a:ext cx="2880320" cy="936104"/>
          </a:xfrm>
        </p:spPr>
        <p:txBody>
          <a:bodyPr>
            <a:normAutofit fontScale="92500" lnSpcReduction="20000"/>
          </a:bodyPr>
          <a:lstStyle/>
          <a:p>
            <a:pPr marL="0" indent="0" algn="ctr">
              <a:buNone/>
            </a:pPr>
            <a:r>
              <a:rPr lang="en-GB" altLang="en-US" sz="2800" dirty="0" smtClean="0"/>
              <a:t>Mrs Blockley</a:t>
            </a:r>
          </a:p>
          <a:p>
            <a:pPr marL="0" indent="0" algn="ctr">
              <a:buNone/>
            </a:pPr>
            <a:r>
              <a:rPr lang="en-GB" altLang="en-US" sz="2800" dirty="0" smtClean="0"/>
              <a:t>Year 3</a:t>
            </a:r>
            <a:endParaRPr lang="en-GB" altLang="en-US" sz="2800" dirty="0"/>
          </a:p>
        </p:txBody>
      </p:sp>
      <p:sp>
        <p:nvSpPr>
          <p:cNvPr id="4" name="Content Placeholder 2"/>
          <p:cNvSpPr txBox="1">
            <a:spLocks/>
          </p:cNvSpPr>
          <p:nvPr/>
        </p:nvSpPr>
        <p:spPr>
          <a:xfrm>
            <a:off x="755576" y="4797152"/>
            <a:ext cx="2880320" cy="936104"/>
          </a:xfrm>
          <a:prstGeom prst="rect">
            <a:avLst/>
          </a:prstGeom>
        </p:spPr>
        <p:txBody>
          <a:bodyPr vert="horz" lIns="91440" tIns="45720" rIns="91440" bIns="45720" rtlCol="0">
            <a:normAutofit fontScale="92500" lnSpcReduction="20000"/>
          </a:bodyPr>
          <a:lstStyle>
            <a:lvl1pPr marL="266700" indent="-266700" algn="l" defTabSz="685800" rtl="0" eaLnBrk="1" latinLnBrk="0" hangingPunct="1">
              <a:lnSpc>
                <a:spcPct val="100000"/>
              </a:lnSpc>
              <a:spcBef>
                <a:spcPts val="1200"/>
              </a:spcBef>
              <a:buFont typeface="Arial" panose="020B0604020202020204" pitchFamily="34" charset="0"/>
              <a:buChar char="•"/>
              <a:defRPr sz="2000" kern="1200">
                <a:solidFill>
                  <a:schemeClr val="tx2"/>
                </a:solidFill>
                <a:latin typeface="+mn-lt"/>
                <a:ea typeface="+mn-ea"/>
                <a:cs typeface="+mn-cs"/>
              </a:defRPr>
            </a:lvl1pPr>
            <a:lvl2pPr marL="514350" indent="-171450" algn="l" defTabSz="685800" rtl="0" eaLnBrk="1" latinLnBrk="0" hangingPunct="1">
              <a:lnSpc>
                <a:spcPct val="100000"/>
              </a:lnSpc>
              <a:spcBef>
                <a:spcPts val="1200"/>
              </a:spcBef>
              <a:buFont typeface="Arial" panose="020B0604020202020204" pitchFamily="34" charset="0"/>
              <a:buChar char="•"/>
              <a:defRPr sz="1800" kern="1200">
                <a:solidFill>
                  <a:schemeClr val="tx2"/>
                </a:solidFill>
                <a:latin typeface="+mn-lt"/>
                <a:ea typeface="+mn-ea"/>
                <a:cs typeface="+mn-cs"/>
              </a:defRPr>
            </a:lvl2pPr>
            <a:lvl3pPr marL="857250" indent="-171450" algn="l" defTabSz="685800" rtl="0" eaLnBrk="1" latinLnBrk="0" hangingPunct="1">
              <a:lnSpc>
                <a:spcPct val="100000"/>
              </a:lnSpc>
              <a:spcBef>
                <a:spcPts val="1200"/>
              </a:spcBef>
              <a:buFont typeface="Arial" panose="020B0604020202020204" pitchFamily="34" charset="0"/>
              <a:buChar char="•"/>
              <a:defRPr sz="1600" kern="1200">
                <a:solidFill>
                  <a:schemeClr val="tx2"/>
                </a:solidFill>
                <a:latin typeface="+mn-lt"/>
                <a:ea typeface="+mn-ea"/>
                <a:cs typeface="+mn-cs"/>
              </a:defRPr>
            </a:lvl3pPr>
            <a:lvl4pPr marL="1200150" indent="-171450" algn="l" defTabSz="685800" rtl="0" eaLnBrk="1" latinLnBrk="0" hangingPunct="1">
              <a:lnSpc>
                <a:spcPct val="100000"/>
              </a:lnSpc>
              <a:spcBef>
                <a:spcPts val="1200"/>
              </a:spcBef>
              <a:buFont typeface="Arial" panose="020B0604020202020204" pitchFamily="34" charset="0"/>
              <a:buChar char="•"/>
              <a:defRPr sz="1400" kern="1200">
                <a:solidFill>
                  <a:schemeClr val="tx2"/>
                </a:solidFill>
                <a:latin typeface="+mn-lt"/>
                <a:ea typeface="+mn-ea"/>
                <a:cs typeface="+mn-cs"/>
              </a:defRPr>
            </a:lvl4pPr>
            <a:lvl5pPr marL="1543050" indent="-171450" algn="l" defTabSz="685800" rtl="0" eaLnBrk="1" latinLnBrk="0" hangingPunct="1">
              <a:lnSpc>
                <a:spcPct val="100000"/>
              </a:lnSpc>
              <a:spcBef>
                <a:spcPts val="1200"/>
              </a:spcBef>
              <a:buFont typeface="Arial" panose="020B0604020202020204" pitchFamily="34" charset="0"/>
              <a:buChar char="•"/>
              <a:defRPr sz="12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GB" altLang="en-US" sz="2800" dirty="0" smtClean="0"/>
              <a:t>Mrs Nicholls</a:t>
            </a:r>
          </a:p>
          <a:p>
            <a:pPr marL="0" indent="0" algn="ctr">
              <a:buFont typeface="Arial" panose="020B0604020202020204" pitchFamily="34" charset="0"/>
              <a:buNone/>
            </a:pPr>
            <a:r>
              <a:rPr lang="en-GB" altLang="en-US" sz="2800" dirty="0" smtClean="0"/>
              <a:t>Year 3 and 4</a:t>
            </a:r>
            <a:endParaRPr lang="en-GB" altLang="en-US" sz="2800" dirty="0"/>
          </a:p>
        </p:txBody>
      </p:sp>
      <p:pic>
        <p:nvPicPr>
          <p:cNvPr id="1026" name="124A709F-C0EA-4716-B275-FCC194283169" descr="124A709F-C0EA-4716-B275-FCC19428316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59754" y="1340768"/>
            <a:ext cx="3384376"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3a68069c-3e15-40a1-8146-3e0330aaafb7@GBRP1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1340768"/>
            <a:ext cx="3454393" cy="3454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3502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7550225" cy="1325563"/>
          </a:xfrm>
        </p:spPr>
        <p:txBody>
          <a:bodyPr/>
          <a:lstStyle/>
          <a:p>
            <a:r>
              <a:rPr lang="en-GB" dirty="0" smtClean="0"/>
              <a:t>You might want to know how we select the children for each class?</a:t>
            </a:r>
            <a:endParaRPr lang="en-GB" dirty="0"/>
          </a:p>
        </p:txBody>
      </p:sp>
      <p:sp>
        <p:nvSpPr>
          <p:cNvPr id="3" name="Content Placeholder 2"/>
          <p:cNvSpPr>
            <a:spLocks noGrp="1"/>
          </p:cNvSpPr>
          <p:nvPr>
            <p:ph idx="1"/>
          </p:nvPr>
        </p:nvSpPr>
        <p:spPr>
          <a:xfrm>
            <a:off x="1115616" y="1844824"/>
            <a:ext cx="6857636" cy="4351338"/>
          </a:xfrm>
        </p:spPr>
        <p:txBody>
          <a:bodyPr/>
          <a:lstStyle/>
          <a:p>
            <a:r>
              <a:rPr lang="en-GB" dirty="0" smtClean="0"/>
              <a:t>Classes </a:t>
            </a:r>
            <a:r>
              <a:rPr lang="en-GB" dirty="0"/>
              <a:t>are initially organised depending on the age of the children, however we then review the number of boys and girls and consider how well children </a:t>
            </a:r>
            <a:r>
              <a:rPr lang="en-GB" dirty="0" smtClean="0"/>
              <a:t>mixed </a:t>
            </a:r>
            <a:r>
              <a:rPr lang="en-GB" dirty="0"/>
              <a:t>with one another within </a:t>
            </a:r>
            <a:r>
              <a:rPr lang="en-GB" dirty="0" smtClean="0"/>
              <a:t>the previous year.</a:t>
            </a:r>
          </a:p>
          <a:p>
            <a:r>
              <a:rPr lang="en-GB" dirty="0" smtClean="0"/>
              <a:t>The </a:t>
            </a:r>
            <a:r>
              <a:rPr lang="en-GB" dirty="0"/>
              <a:t>children’s ability will not determine which class they are put </a:t>
            </a:r>
            <a:r>
              <a:rPr lang="en-GB" dirty="0" smtClean="0"/>
              <a:t>into as all teachers will provide differentiation and challenge for all pupils.</a:t>
            </a:r>
          </a:p>
          <a:p>
            <a:r>
              <a:rPr lang="en-GB" dirty="0" smtClean="0"/>
              <a:t>You </a:t>
            </a:r>
            <a:r>
              <a:rPr lang="en-GB" dirty="0"/>
              <a:t>will find out your child’s class </a:t>
            </a:r>
            <a:r>
              <a:rPr lang="en-GB" dirty="0" smtClean="0"/>
              <a:t>for the new year when </a:t>
            </a:r>
            <a:r>
              <a:rPr lang="en-GB" dirty="0"/>
              <a:t>you receive their annual report in July.</a:t>
            </a:r>
            <a:endParaRPr lang="en-GB" altLang="en-US" dirty="0"/>
          </a:p>
        </p:txBody>
      </p:sp>
    </p:spTree>
    <p:extLst>
      <p:ext uri="{BB962C8B-B14F-4D97-AF65-F5344CB8AC3E}">
        <p14:creationId xmlns:p14="http://schemas.microsoft.com/office/powerpoint/2010/main" val="116764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365126"/>
            <a:ext cx="7550225" cy="1325563"/>
          </a:xfrm>
        </p:spPr>
        <p:txBody>
          <a:bodyPr/>
          <a:lstStyle/>
          <a:p>
            <a:r>
              <a:rPr lang="en-GB" dirty="0" smtClean="0"/>
              <a:t>What if my child is in a mixed age class?</a:t>
            </a:r>
            <a:endParaRPr lang="en-GB" dirty="0"/>
          </a:p>
        </p:txBody>
      </p:sp>
      <p:sp>
        <p:nvSpPr>
          <p:cNvPr id="3" name="Content Placeholder 2"/>
          <p:cNvSpPr>
            <a:spLocks noGrp="1"/>
          </p:cNvSpPr>
          <p:nvPr>
            <p:ph idx="1"/>
          </p:nvPr>
        </p:nvSpPr>
        <p:spPr>
          <a:xfrm>
            <a:off x="1101870" y="1556792"/>
            <a:ext cx="6857636" cy="4351338"/>
          </a:xfrm>
        </p:spPr>
        <p:txBody>
          <a:bodyPr/>
          <a:lstStyle/>
          <a:p>
            <a:r>
              <a:rPr lang="en-GB" altLang="en-US" dirty="0"/>
              <a:t>Every child’s needs are catered for within every lesson, whichever class they are in</a:t>
            </a:r>
            <a:r>
              <a:rPr lang="en-GB" altLang="en-US" dirty="0" smtClean="0"/>
              <a:t>.</a:t>
            </a:r>
          </a:p>
          <a:p>
            <a:r>
              <a:rPr lang="en-GB" altLang="en-US" dirty="0" smtClean="0"/>
              <a:t>Teachers always differentiate </a:t>
            </a:r>
            <a:r>
              <a:rPr lang="en-GB" altLang="en-US" dirty="0"/>
              <a:t>the work they set in many different </a:t>
            </a:r>
            <a:r>
              <a:rPr lang="en-GB" altLang="en-US" dirty="0" smtClean="0"/>
              <a:t>ways, ensuring that </a:t>
            </a:r>
            <a:r>
              <a:rPr lang="en-GB" altLang="en-US" dirty="0"/>
              <a:t>each child completes work at their own </a:t>
            </a:r>
            <a:r>
              <a:rPr lang="en-GB" altLang="en-US" dirty="0" smtClean="0"/>
              <a:t>level.  There is regular teacher assessments and interventions to ensure all children </a:t>
            </a:r>
            <a:r>
              <a:rPr lang="en-GB" altLang="en-US" dirty="0" smtClean="0"/>
              <a:t>make </a:t>
            </a:r>
            <a:r>
              <a:rPr lang="en-GB" altLang="en-US" dirty="0" smtClean="0"/>
              <a:t>progress. </a:t>
            </a:r>
            <a:endParaRPr lang="en-GB" altLang="en-US" dirty="0"/>
          </a:p>
          <a:p>
            <a:r>
              <a:rPr lang="en-GB" altLang="en-US" dirty="0"/>
              <a:t>Teachers also prepare work to challenge and extend children’s </a:t>
            </a:r>
            <a:r>
              <a:rPr lang="en-GB" altLang="en-US" dirty="0" smtClean="0"/>
              <a:t>understanding in all areas of the curriculum</a:t>
            </a:r>
            <a:r>
              <a:rPr lang="en-GB" altLang="en-US" dirty="0"/>
              <a:t>. </a:t>
            </a:r>
            <a:endParaRPr lang="en-GB" altLang="en-US" dirty="0" smtClean="0"/>
          </a:p>
          <a:p>
            <a:r>
              <a:rPr lang="en-GB" altLang="en-US" dirty="0" smtClean="0"/>
              <a:t>Children </a:t>
            </a:r>
            <a:r>
              <a:rPr lang="en-GB" altLang="en-US" dirty="0"/>
              <a:t>in both classes will have opportunities to work together during different times in the </a:t>
            </a:r>
            <a:r>
              <a:rPr lang="en-GB" altLang="en-US" dirty="0" smtClean="0"/>
              <a:t>week and will </a:t>
            </a:r>
            <a:r>
              <a:rPr lang="en-GB" altLang="en-US" dirty="0" smtClean="0"/>
              <a:t>share </a:t>
            </a:r>
            <a:r>
              <a:rPr lang="en-GB" altLang="en-US" dirty="0" smtClean="0"/>
              <a:t>the same lunch and break times.</a:t>
            </a:r>
            <a:endParaRPr lang="en-GB" altLang="en-US" dirty="0"/>
          </a:p>
          <a:p>
            <a:endParaRPr lang="en-GB" altLang="en-US" dirty="0"/>
          </a:p>
        </p:txBody>
      </p:sp>
    </p:spTree>
    <p:extLst>
      <p:ext uri="{BB962C8B-B14F-4D97-AF65-F5344CB8AC3E}">
        <p14:creationId xmlns:p14="http://schemas.microsoft.com/office/powerpoint/2010/main" val="368180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55637"/>
            <a:ext cx="7982273" cy="1325563"/>
          </a:xfrm>
        </p:spPr>
        <p:txBody>
          <a:bodyPr/>
          <a:lstStyle/>
          <a:p>
            <a:r>
              <a:rPr lang="en-GB" altLang="en-US" dirty="0"/>
              <a:t>Will my child be taught in the same way?</a:t>
            </a:r>
            <a:endParaRPr lang="en-GB" dirty="0"/>
          </a:p>
        </p:txBody>
      </p:sp>
      <p:sp>
        <p:nvSpPr>
          <p:cNvPr id="3" name="Content Placeholder 2"/>
          <p:cNvSpPr>
            <a:spLocks noGrp="1"/>
          </p:cNvSpPr>
          <p:nvPr>
            <p:ph idx="1"/>
          </p:nvPr>
        </p:nvSpPr>
        <p:spPr>
          <a:xfrm>
            <a:off x="1101870" y="1556792"/>
            <a:ext cx="6857636" cy="4351338"/>
          </a:xfrm>
        </p:spPr>
        <p:txBody>
          <a:bodyPr>
            <a:normAutofit lnSpcReduction="10000"/>
          </a:bodyPr>
          <a:lstStyle/>
          <a:p>
            <a:pPr>
              <a:spcBef>
                <a:spcPct val="0"/>
              </a:spcBef>
              <a:buFontTx/>
              <a:buChar char="•"/>
              <a:defRPr/>
            </a:pPr>
            <a:r>
              <a:rPr lang="en-GB" altLang="en-US" dirty="0"/>
              <a:t>The children are taught </a:t>
            </a:r>
            <a:r>
              <a:rPr lang="en-GB" altLang="en-US" dirty="0" smtClean="0"/>
              <a:t>mostly the same </a:t>
            </a:r>
            <a:r>
              <a:rPr lang="en-GB" altLang="en-US" dirty="0"/>
              <a:t>subjects as in KS1 </a:t>
            </a:r>
            <a:r>
              <a:rPr lang="en-GB" altLang="en-US" dirty="0" smtClean="0"/>
              <a:t>but instead of phonics they will be taught spellings instead. </a:t>
            </a:r>
          </a:p>
          <a:p>
            <a:pPr>
              <a:spcBef>
                <a:spcPct val="0"/>
              </a:spcBef>
              <a:buFontTx/>
              <a:buChar char="•"/>
              <a:defRPr/>
            </a:pPr>
            <a:endParaRPr lang="en-GB" altLang="en-US" dirty="0"/>
          </a:p>
          <a:p>
            <a:pPr>
              <a:spcBef>
                <a:spcPct val="0"/>
              </a:spcBef>
              <a:buFontTx/>
              <a:buChar char="•"/>
              <a:defRPr/>
            </a:pPr>
            <a:r>
              <a:rPr lang="en-GB" altLang="en-US" dirty="0" smtClean="0"/>
              <a:t>Children will also continue to learn Spanish.</a:t>
            </a:r>
          </a:p>
          <a:p>
            <a:pPr>
              <a:spcBef>
                <a:spcPct val="0"/>
              </a:spcBef>
              <a:buFontTx/>
              <a:buChar char="•"/>
              <a:defRPr/>
            </a:pPr>
            <a:endParaRPr lang="en-GB" altLang="en-US" dirty="0" smtClean="0"/>
          </a:p>
          <a:p>
            <a:pPr>
              <a:spcBef>
                <a:spcPct val="0"/>
              </a:spcBef>
              <a:buFontTx/>
              <a:buChar char="•"/>
              <a:defRPr/>
            </a:pPr>
            <a:r>
              <a:rPr lang="en-GB" altLang="en-US" dirty="0" smtClean="0"/>
              <a:t>As a part of the music curriculum children in year 3 and 4 will also be learning to play the recorder. Don’t worry all instruments and music will be provided.</a:t>
            </a:r>
          </a:p>
          <a:p>
            <a:pPr marL="0" indent="0">
              <a:spcBef>
                <a:spcPct val="0"/>
              </a:spcBef>
              <a:buNone/>
              <a:defRPr/>
            </a:pPr>
            <a:endParaRPr lang="en-GB" altLang="en-US" dirty="0"/>
          </a:p>
          <a:p>
            <a:pPr>
              <a:spcBef>
                <a:spcPct val="0"/>
              </a:spcBef>
              <a:buFontTx/>
              <a:buChar char="•"/>
              <a:defRPr/>
            </a:pPr>
            <a:r>
              <a:rPr lang="en-GB" altLang="en-US" dirty="0" smtClean="0"/>
              <a:t>We will still incorporate three themes per year, one in </a:t>
            </a:r>
            <a:r>
              <a:rPr lang="en-GB" altLang="en-US" dirty="0" smtClean="0"/>
              <a:t>autumn</a:t>
            </a:r>
            <a:r>
              <a:rPr lang="en-GB" altLang="en-US" dirty="0" smtClean="0"/>
              <a:t>, one in </a:t>
            </a:r>
            <a:r>
              <a:rPr lang="en-GB" altLang="en-US" dirty="0" smtClean="0"/>
              <a:t>spring </a:t>
            </a:r>
            <a:r>
              <a:rPr lang="en-GB" altLang="en-US" dirty="0" smtClean="0"/>
              <a:t>and then one in the </a:t>
            </a:r>
            <a:r>
              <a:rPr lang="en-GB" altLang="en-US" dirty="0" smtClean="0"/>
              <a:t>summer </a:t>
            </a:r>
            <a:r>
              <a:rPr lang="en-GB" altLang="en-US" dirty="0" smtClean="0"/>
              <a:t>term.</a:t>
            </a:r>
          </a:p>
          <a:p>
            <a:pPr marL="0" indent="0">
              <a:spcBef>
                <a:spcPct val="0"/>
              </a:spcBef>
              <a:buNone/>
              <a:defRPr/>
            </a:pPr>
            <a:endParaRPr lang="en-GB" altLang="en-US" dirty="0"/>
          </a:p>
          <a:p>
            <a:pPr>
              <a:spcBef>
                <a:spcPct val="0"/>
              </a:spcBef>
              <a:buFontTx/>
              <a:buChar char="•"/>
              <a:defRPr/>
            </a:pPr>
            <a:r>
              <a:rPr lang="en-GB" altLang="en-US" dirty="0"/>
              <a:t>You will </a:t>
            </a:r>
            <a:r>
              <a:rPr lang="en-GB" altLang="en-US" dirty="0" smtClean="0"/>
              <a:t>be </a:t>
            </a:r>
            <a:r>
              <a:rPr lang="en-GB" altLang="en-US" dirty="0"/>
              <a:t>sent a half termly newsletter explaining the </a:t>
            </a:r>
            <a:r>
              <a:rPr lang="en-GB" altLang="en-US" dirty="0" smtClean="0"/>
              <a:t>learning that is to take place across those weeks.</a:t>
            </a:r>
            <a:endParaRPr lang="en-GB" altLang="en-US" dirty="0"/>
          </a:p>
          <a:p>
            <a:pPr marL="228600" indent="-228600">
              <a:lnSpc>
                <a:spcPct val="120000"/>
              </a:lnSpc>
              <a:spcBef>
                <a:spcPts val="1000"/>
              </a:spcBef>
              <a:buClr>
                <a:schemeClr val="tx1"/>
              </a:buClr>
              <a:defRPr/>
            </a:pPr>
            <a:endParaRPr lang="en-GB" altLang="en-US" dirty="0"/>
          </a:p>
        </p:txBody>
      </p:sp>
    </p:spTree>
    <p:extLst>
      <p:ext uri="{BB962C8B-B14F-4D97-AF65-F5344CB8AC3E}">
        <p14:creationId xmlns:p14="http://schemas.microsoft.com/office/powerpoint/2010/main" val="769282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870" y="250166"/>
            <a:ext cx="7982273" cy="1325563"/>
          </a:xfrm>
        </p:spPr>
        <p:txBody>
          <a:bodyPr/>
          <a:lstStyle/>
          <a:p>
            <a:r>
              <a:rPr lang="en-GB" altLang="en-US" dirty="0"/>
              <a:t>What is different about routines?</a:t>
            </a:r>
            <a:endParaRPr lang="en-GB" dirty="0"/>
          </a:p>
        </p:txBody>
      </p:sp>
      <p:sp>
        <p:nvSpPr>
          <p:cNvPr id="3" name="Content Placeholder 2"/>
          <p:cNvSpPr>
            <a:spLocks noGrp="1"/>
          </p:cNvSpPr>
          <p:nvPr>
            <p:ph idx="1"/>
          </p:nvPr>
        </p:nvSpPr>
        <p:spPr>
          <a:xfrm>
            <a:off x="1101870" y="1556792"/>
            <a:ext cx="7142538" cy="4351338"/>
          </a:xfrm>
        </p:spPr>
        <p:txBody>
          <a:bodyPr>
            <a:normAutofit/>
          </a:bodyPr>
          <a:lstStyle/>
          <a:p>
            <a:pPr>
              <a:lnSpc>
                <a:spcPct val="80000"/>
              </a:lnSpc>
              <a:defRPr/>
            </a:pPr>
            <a:r>
              <a:rPr lang="en-GB" altLang="en-US" dirty="0" smtClean="0"/>
              <a:t>When your </a:t>
            </a:r>
            <a:r>
              <a:rPr lang="en-GB" altLang="en-US" dirty="0"/>
              <a:t>child </a:t>
            </a:r>
            <a:r>
              <a:rPr lang="en-GB" altLang="en-US" dirty="0" smtClean="0"/>
              <a:t>arrives at school, they will now walk around the back of the school </a:t>
            </a:r>
            <a:r>
              <a:rPr lang="en-GB" altLang="en-US" dirty="0"/>
              <a:t>to their </a:t>
            </a:r>
            <a:r>
              <a:rPr lang="en-GB" altLang="en-US" dirty="0" smtClean="0"/>
              <a:t>classroom.  We try to encourage them to do this </a:t>
            </a:r>
            <a:r>
              <a:rPr lang="en-GB" altLang="en-US" dirty="0" smtClean="0"/>
              <a:t>independently.</a:t>
            </a:r>
          </a:p>
          <a:p>
            <a:pPr>
              <a:lnSpc>
                <a:spcPct val="80000"/>
              </a:lnSpc>
              <a:defRPr/>
            </a:pPr>
            <a:r>
              <a:rPr lang="en-GB" altLang="en-US" dirty="0" smtClean="0"/>
              <a:t>To </a:t>
            </a:r>
            <a:r>
              <a:rPr lang="en-GB" altLang="en-US" dirty="0" smtClean="0"/>
              <a:t>support pupils in their transition, the </a:t>
            </a:r>
            <a:r>
              <a:rPr lang="en-GB" altLang="en-US" dirty="0"/>
              <a:t>year 3 teacher will come and greet the children in the </a:t>
            </a:r>
            <a:r>
              <a:rPr lang="en-GB" altLang="en-US" dirty="0" smtClean="0"/>
              <a:t>mornings.</a:t>
            </a:r>
            <a:endParaRPr lang="en-GB" altLang="en-US" dirty="0"/>
          </a:p>
          <a:p>
            <a:pPr>
              <a:lnSpc>
                <a:spcPct val="80000"/>
              </a:lnSpc>
              <a:defRPr/>
            </a:pPr>
            <a:r>
              <a:rPr lang="en-GB" altLang="en-US" dirty="0" smtClean="0"/>
              <a:t>Any </a:t>
            </a:r>
            <a:r>
              <a:rPr lang="en-GB" altLang="en-US" dirty="0"/>
              <a:t>important </a:t>
            </a:r>
            <a:r>
              <a:rPr lang="en-GB" altLang="en-US" dirty="0" smtClean="0"/>
              <a:t>messages for your class teacher </a:t>
            </a:r>
            <a:r>
              <a:rPr lang="en-GB" altLang="en-US" dirty="0"/>
              <a:t>can be passed on via </a:t>
            </a:r>
            <a:r>
              <a:rPr lang="en-GB" altLang="en-US" dirty="0" smtClean="0"/>
              <a:t>email </a:t>
            </a:r>
            <a:r>
              <a:rPr lang="en-GB" altLang="en-US" dirty="0"/>
              <a:t>or a note can be written for the </a:t>
            </a:r>
            <a:r>
              <a:rPr lang="en-GB" altLang="en-US" dirty="0" smtClean="0"/>
              <a:t>teacher in </a:t>
            </a:r>
            <a:r>
              <a:rPr lang="en-GB" altLang="en-US" dirty="0" smtClean="0"/>
              <a:t>your child’s reading </a:t>
            </a:r>
            <a:r>
              <a:rPr lang="en-GB" altLang="en-US" dirty="0" smtClean="0"/>
              <a:t>journal. </a:t>
            </a:r>
          </a:p>
          <a:p>
            <a:pPr>
              <a:lnSpc>
                <a:spcPct val="80000"/>
              </a:lnSpc>
              <a:defRPr/>
            </a:pPr>
            <a:r>
              <a:rPr lang="en-GB" altLang="en-US" dirty="0" smtClean="0"/>
              <a:t>Your child’s teacher will also walk them round to the front of school at the end of the day. This is also another opportunity for you to talk to them, if you need to.</a:t>
            </a:r>
            <a:endParaRPr lang="en-GB" altLang="en-US" dirty="0"/>
          </a:p>
          <a:p>
            <a:pPr>
              <a:lnSpc>
                <a:spcPct val="80000"/>
              </a:lnSpc>
              <a:defRPr/>
            </a:pPr>
            <a:r>
              <a:rPr lang="en-GB" altLang="en-US" dirty="0" smtClean="0"/>
              <a:t>School starts at 8.50am and your </a:t>
            </a:r>
            <a:r>
              <a:rPr lang="en-GB" altLang="en-US" dirty="0"/>
              <a:t>child needs to be </a:t>
            </a:r>
            <a:r>
              <a:rPr lang="en-GB" altLang="en-US" dirty="0" smtClean="0"/>
              <a:t>settled in their </a:t>
            </a:r>
            <a:r>
              <a:rPr lang="en-GB" altLang="en-US" dirty="0"/>
              <a:t>classroom by </a:t>
            </a:r>
            <a:r>
              <a:rPr lang="en-GB" altLang="en-US" dirty="0" smtClean="0"/>
              <a:t>9.00am </a:t>
            </a:r>
            <a:r>
              <a:rPr lang="en-GB" altLang="en-US" dirty="0" smtClean="0"/>
              <a:t>this ensures that </a:t>
            </a:r>
            <a:r>
              <a:rPr lang="en-GB" altLang="en-US" dirty="0" smtClean="0"/>
              <a:t>he/she is </a:t>
            </a:r>
            <a:r>
              <a:rPr lang="en-GB" altLang="en-US" dirty="0" smtClean="0"/>
              <a:t>ready to start their learning. </a:t>
            </a:r>
            <a:endParaRPr lang="en-GB" altLang="en-US" dirty="0"/>
          </a:p>
        </p:txBody>
      </p:sp>
    </p:spTree>
    <p:extLst>
      <p:ext uri="{BB962C8B-B14F-4D97-AF65-F5344CB8AC3E}">
        <p14:creationId xmlns:p14="http://schemas.microsoft.com/office/powerpoint/2010/main" val="1240445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870" y="250166"/>
            <a:ext cx="7982273" cy="1325563"/>
          </a:xfrm>
        </p:spPr>
        <p:txBody>
          <a:bodyPr/>
          <a:lstStyle/>
          <a:p>
            <a:r>
              <a:rPr lang="en-GB" altLang="en-US" dirty="0"/>
              <a:t>What is different about routines?</a:t>
            </a:r>
            <a:endParaRPr lang="en-GB" dirty="0"/>
          </a:p>
        </p:txBody>
      </p:sp>
      <p:sp>
        <p:nvSpPr>
          <p:cNvPr id="3" name="Content Placeholder 2"/>
          <p:cNvSpPr>
            <a:spLocks noGrp="1"/>
          </p:cNvSpPr>
          <p:nvPr>
            <p:ph idx="1"/>
          </p:nvPr>
        </p:nvSpPr>
        <p:spPr>
          <a:xfrm>
            <a:off x="1101870" y="1412776"/>
            <a:ext cx="7142538" cy="4680520"/>
          </a:xfrm>
        </p:spPr>
        <p:txBody>
          <a:bodyPr>
            <a:normAutofit/>
          </a:bodyPr>
          <a:lstStyle/>
          <a:p>
            <a:pPr>
              <a:defRPr/>
            </a:pPr>
            <a:r>
              <a:rPr lang="en-GB" altLang="en-US" dirty="0" smtClean="0"/>
              <a:t>Children </a:t>
            </a:r>
            <a:r>
              <a:rPr lang="en-GB" altLang="en-US" dirty="0"/>
              <a:t>no longer have fruit provided for their morning break, so please send in a healthy alternative to keep them going until lunchtime.</a:t>
            </a:r>
          </a:p>
          <a:p>
            <a:pPr>
              <a:defRPr/>
            </a:pPr>
            <a:r>
              <a:rPr lang="en-GB" altLang="en-US" dirty="0" smtClean="0"/>
              <a:t>Children </a:t>
            </a:r>
            <a:r>
              <a:rPr lang="en-GB" altLang="en-US" dirty="0"/>
              <a:t>will eat their lunch </a:t>
            </a:r>
            <a:r>
              <a:rPr lang="en-GB" altLang="en-US" dirty="0" smtClean="0"/>
              <a:t>at </a:t>
            </a:r>
            <a:r>
              <a:rPr lang="en-GB" altLang="en-US" dirty="0"/>
              <a:t>12.30 </a:t>
            </a:r>
            <a:r>
              <a:rPr lang="en-GB" altLang="en-US" dirty="0" smtClean="0"/>
              <a:t>and </a:t>
            </a:r>
            <a:r>
              <a:rPr lang="en-GB" altLang="en-US" dirty="0"/>
              <a:t>they will go out to play after they have eaten.</a:t>
            </a:r>
          </a:p>
          <a:p>
            <a:pPr>
              <a:lnSpc>
                <a:spcPct val="80000"/>
              </a:lnSpc>
              <a:defRPr/>
            </a:pPr>
            <a:r>
              <a:rPr lang="en-GB" altLang="en-US" dirty="0" smtClean="0"/>
              <a:t>Now </a:t>
            </a:r>
            <a:r>
              <a:rPr lang="en-GB" altLang="en-US" dirty="0"/>
              <a:t>that the children are in Key Stage 2 they will finish their school day at 3.20pm. </a:t>
            </a:r>
          </a:p>
          <a:p>
            <a:pPr>
              <a:lnSpc>
                <a:spcPct val="80000"/>
              </a:lnSpc>
              <a:defRPr/>
            </a:pPr>
            <a:r>
              <a:rPr lang="en-GB" altLang="en-US" dirty="0"/>
              <a:t>The teachers will walk all of the children around to the front of the school at the end of the </a:t>
            </a:r>
            <a:r>
              <a:rPr lang="en-GB" altLang="en-US" dirty="0" smtClean="0"/>
              <a:t>day</a:t>
            </a:r>
            <a:r>
              <a:rPr lang="en-GB" altLang="en-US" dirty="0"/>
              <a:t>. We will encourage them to walk round </a:t>
            </a:r>
            <a:r>
              <a:rPr lang="en-GB" altLang="en-US" dirty="0" smtClean="0"/>
              <a:t>school as promptly as possible, although </a:t>
            </a:r>
            <a:r>
              <a:rPr lang="en-GB" altLang="en-US" dirty="0"/>
              <a:t>children have been known to take their time!</a:t>
            </a:r>
          </a:p>
          <a:p>
            <a:pPr>
              <a:lnSpc>
                <a:spcPct val="80000"/>
              </a:lnSpc>
              <a:defRPr/>
            </a:pPr>
            <a:r>
              <a:rPr lang="en-GB" altLang="en-US" dirty="0"/>
              <a:t>If your child is unable to see their adult </a:t>
            </a:r>
            <a:r>
              <a:rPr lang="en-GB" altLang="en-US" dirty="0" smtClean="0"/>
              <a:t>responsible </a:t>
            </a:r>
            <a:r>
              <a:rPr lang="en-GB" altLang="en-US" dirty="0"/>
              <a:t>for taking them home, they will stay with the class teacher before being taken to the office. </a:t>
            </a:r>
          </a:p>
          <a:p>
            <a:pPr>
              <a:defRPr/>
            </a:pPr>
            <a:endParaRPr lang="en-GB" altLang="en-US" dirty="0"/>
          </a:p>
          <a:p>
            <a:pPr>
              <a:lnSpc>
                <a:spcPct val="80000"/>
              </a:lnSpc>
              <a:defRPr/>
            </a:pPr>
            <a:endParaRPr lang="en-GB" altLang="en-US" dirty="0"/>
          </a:p>
        </p:txBody>
      </p:sp>
    </p:spTree>
    <p:extLst>
      <p:ext uri="{BB962C8B-B14F-4D97-AF65-F5344CB8AC3E}">
        <p14:creationId xmlns:p14="http://schemas.microsoft.com/office/powerpoint/2010/main" val="3537440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0"/>
            <a:ext cx="7982273" cy="1325563"/>
          </a:xfrm>
        </p:spPr>
        <p:txBody>
          <a:bodyPr/>
          <a:lstStyle/>
          <a:p>
            <a:r>
              <a:rPr lang="en-GB" altLang="en-US" dirty="0"/>
              <a:t>What rewards are </a:t>
            </a:r>
            <a:r>
              <a:rPr lang="en-GB" altLang="en-US" dirty="0" smtClean="0"/>
              <a:t>used in KS2?</a:t>
            </a:r>
            <a:endParaRPr lang="en-GB" dirty="0"/>
          </a:p>
        </p:txBody>
      </p:sp>
      <p:sp>
        <p:nvSpPr>
          <p:cNvPr id="3" name="Content Placeholder 2"/>
          <p:cNvSpPr>
            <a:spLocks noGrp="1"/>
          </p:cNvSpPr>
          <p:nvPr>
            <p:ph idx="1"/>
          </p:nvPr>
        </p:nvSpPr>
        <p:spPr>
          <a:xfrm>
            <a:off x="1043608" y="1052736"/>
            <a:ext cx="7560840" cy="4824536"/>
          </a:xfrm>
        </p:spPr>
        <p:txBody>
          <a:bodyPr>
            <a:normAutofit fontScale="92500" lnSpcReduction="10000"/>
          </a:bodyPr>
          <a:lstStyle/>
          <a:p>
            <a:pPr>
              <a:lnSpc>
                <a:spcPct val="80000"/>
              </a:lnSpc>
              <a:defRPr/>
            </a:pPr>
            <a:r>
              <a:rPr lang="en-GB" altLang="en-US" dirty="0" smtClean="0"/>
              <a:t>Children will still receive certificates during a celebration assembly, although the colour will change each year that they move through KS2.</a:t>
            </a:r>
          </a:p>
          <a:p>
            <a:pPr>
              <a:lnSpc>
                <a:spcPct val="90000"/>
              </a:lnSpc>
            </a:pPr>
            <a:r>
              <a:rPr lang="en-GB" altLang="en-US" dirty="0"/>
              <a:t>Certificates are given to up to </a:t>
            </a:r>
            <a:r>
              <a:rPr lang="en-GB" altLang="en-US" dirty="0" smtClean="0"/>
              <a:t>two children </a:t>
            </a:r>
            <a:r>
              <a:rPr lang="en-GB" altLang="en-US" dirty="0"/>
              <a:t>in each class per week. </a:t>
            </a:r>
          </a:p>
          <a:p>
            <a:pPr>
              <a:lnSpc>
                <a:spcPct val="90000"/>
              </a:lnSpc>
              <a:buNone/>
            </a:pPr>
            <a:r>
              <a:rPr lang="en-GB" altLang="en-US" dirty="0"/>
              <a:t>   </a:t>
            </a:r>
            <a:r>
              <a:rPr lang="en-GB" altLang="en-US" dirty="0" smtClean="0"/>
              <a:t>  2 </a:t>
            </a:r>
            <a:r>
              <a:rPr lang="en-GB" altLang="en-US" dirty="0"/>
              <a:t>certificates = 1</a:t>
            </a:r>
            <a:r>
              <a:rPr lang="en-GB" altLang="en-US" baseline="30000" dirty="0"/>
              <a:t>st</a:t>
            </a:r>
            <a:r>
              <a:rPr lang="en-GB" altLang="en-US" dirty="0"/>
              <a:t> </a:t>
            </a:r>
            <a:r>
              <a:rPr lang="en-GB" altLang="en-US" dirty="0" smtClean="0"/>
              <a:t>badge - merit</a:t>
            </a:r>
            <a:endParaRPr lang="en-GB" altLang="en-US" dirty="0"/>
          </a:p>
          <a:p>
            <a:pPr>
              <a:lnSpc>
                <a:spcPct val="90000"/>
              </a:lnSpc>
              <a:buNone/>
            </a:pPr>
            <a:r>
              <a:rPr lang="en-GB" altLang="en-US" dirty="0"/>
              <a:t>   </a:t>
            </a:r>
            <a:r>
              <a:rPr lang="en-GB" altLang="en-US" dirty="0" smtClean="0"/>
              <a:t>  3 </a:t>
            </a:r>
            <a:r>
              <a:rPr lang="en-GB" altLang="en-US" dirty="0"/>
              <a:t>certificates = 2</a:t>
            </a:r>
            <a:r>
              <a:rPr lang="en-GB" altLang="en-US" baseline="30000" dirty="0"/>
              <a:t>nd</a:t>
            </a:r>
            <a:r>
              <a:rPr lang="en-GB" altLang="en-US" dirty="0"/>
              <a:t> </a:t>
            </a:r>
            <a:r>
              <a:rPr lang="en-GB" altLang="en-US" dirty="0" smtClean="0"/>
              <a:t>badge - commendation</a:t>
            </a:r>
            <a:endParaRPr lang="en-GB" altLang="en-US" dirty="0"/>
          </a:p>
          <a:p>
            <a:pPr>
              <a:lnSpc>
                <a:spcPct val="90000"/>
              </a:lnSpc>
              <a:buNone/>
            </a:pPr>
            <a:r>
              <a:rPr lang="en-GB" altLang="en-US" dirty="0"/>
              <a:t>   </a:t>
            </a:r>
            <a:r>
              <a:rPr lang="en-GB" altLang="en-US" dirty="0" smtClean="0"/>
              <a:t>  5 </a:t>
            </a:r>
            <a:r>
              <a:rPr lang="en-GB" altLang="en-US" dirty="0"/>
              <a:t>certificates = 3</a:t>
            </a:r>
            <a:r>
              <a:rPr lang="en-GB" altLang="en-US" baseline="30000" dirty="0"/>
              <a:t>rd</a:t>
            </a:r>
            <a:r>
              <a:rPr lang="en-GB" altLang="en-US" dirty="0"/>
              <a:t> </a:t>
            </a:r>
            <a:r>
              <a:rPr lang="en-GB" altLang="en-US" dirty="0" smtClean="0"/>
              <a:t>badge – excellence</a:t>
            </a:r>
          </a:p>
          <a:p>
            <a:pPr>
              <a:lnSpc>
                <a:spcPct val="90000"/>
              </a:lnSpc>
              <a:buNone/>
            </a:pPr>
            <a:endParaRPr lang="en-GB" altLang="en-US" dirty="0"/>
          </a:p>
          <a:p>
            <a:pPr>
              <a:lnSpc>
                <a:spcPct val="90000"/>
              </a:lnSpc>
            </a:pPr>
            <a:r>
              <a:rPr lang="en-GB" altLang="en-US" dirty="0"/>
              <a:t>House points can be earned </a:t>
            </a:r>
            <a:r>
              <a:rPr lang="en-GB" altLang="en-US" dirty="0" smtClean="0"/>
              <a:t>by following the golden rules.</a:t>
            </a:r>
            <a:endParaRPr lang="en-GB" altLang="en-US" dirty="0"/>
          </a:p>
          <a:p>
            <a:pPr>
              <a:lnSpc>
                <a:spcPct val="90000"/>
              </a:lnSpc>
            </a:pPr>
            <a:r>
              <a:rPr lang="en-GB" altLang="en-US" dirty="0"/>
              <a:t>Children can also earn stickers for good work or behaviour.</a:t>
            </a:r>
          </a:p>
          <a:p>
            <a:pPr>
              <a:lnSpc>
                <a:spcPct val="90000"/>
              </a:lnSpc>
            </a:pPr>
            <a:r>
              <a:rPr lang="en-GB" altLang="en-US" dirty="0"/>
              <a:t>Class room rewards </a:t>
            </a:r>
            <a:r>
              <a:rPr lang="en-GB" altLang="en-US" dirty="0" smtClean="0"/>
              <a:t>are individual to each teacher and </a:t>
            </a:r>
            <a:r>
              <a:rPr lang="en-GB" altLang="en-US" dirty="0"/>
              <a:t>used for children to gain extra curricular </a:t>
            </a:r>
            <a:r>
              <a:rPr lang="en-GB" altLang="en-US" dirty="0" smtClean="0"/>
              <a:t>activities as a reward.</a:t>
            </a:r>
            <a:endParaRPr lang="en-GB" altLang="en-US" dirty="0"/>
          </a:p>
          <a:p>
            <a:pPr>
              <a:lnSpc>
                <a:spcPct val="90000"/>
              </a:lnSpc>
            </a:pPr>
            <a:r>
              <a:rPr lang="en-GB" altLang="en-US" dirty="0"/>
              <a:t>Children can see the head teacher for </a:t>
            </a:r>
            <a:r>
              <a:rPr lang="en-GB" altLang="en-US" dirty="0" smtClean="0"/>
              <a:t>demonstrating good progress or </a:t>
            </a:r>
            <a:r>
              <a:rPr lang="en-GB" altLang="en-US" dirty="0"/>
              <a:t>for meeting </a:t>
            </a:r>
            <a:r>
              <a:rPr lang="en-GB" altLang="en-US" dirty="0" smtClean="0"/>
              <a:t>their individual targets, where they will be awarded a special sticker.</a:t>
            </a:r>
            <a:endParaRPr lang="en-GB" altLang="en-US" dirty="0"/>
          </a:p>
          <a:p>
            <a:pPr>
              <a:lnSpc>
                <a:spcPct val="80000"/>
              </a:lnSpc>
              <a:defRPr/>
            </a:pPr>
            <a:endParaRPr lang="en-GB" altLang="en-US" dirty="0"/>
          </a:p>
        </p:txBody>
      </p:sp>
    </p:spTree>
    <p:extLst>
      <p:ext uri="{BB962C8B-B14F-4D97-AF65-F5344CB8AC3E}">
        <p14:creationId xmlns:p14="http://schemas.microsoft.com/office/powerpoint/2010/main" val="88066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702">
      <a:dk1>
        <a:sysClr val="windowText" lastClr="000000"/>
      </a:dk1>
      <a:lt1>
        <a:sysClr val="window" lastClr="FFFFFF"/>
      </a:lt1>
      <a:dk2>
        <a:srgbClr val="012169"/>
      </a:dk2>
      <a:lt2>
        <a:srgbClr val="E7E6E6"/>
      </a:lt2>
      <a:accent1>
        <a:srgbClr val="9D7C2F"/>
      </a:accent1>
      <a:accent2>
        <a:srgbClr val="5268C2"/>
      </a:accent2>
      <a:accent3>
        <a:srgbClr val="0057B8"/>
      </a:accent3>
      <a:accent4>
        <a:srgbClr val="87674F"/>
      </a:accent4>
      <a:accent5>
        <a:srgbClr val="7D55C7"/>
      </a:accent5>
      <a:accent6>
        <a:srgbClr val="A6192E"/>
      </a:accent6>
      <a:hlink>
        <a:srgbClr val="0563C1"/>
      </a:hlink>
      <a:folHlink>
        <a:srgbClr val="954F72"/>
      </a:folHlink>
    </a:clrScheme>
    <a:fontScheme name="Custom 198">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uskin Presentation Template.potx" id="{4CB9D5D2-16E4-4DF5-822E-05CF979C490B}" vid="{165CE769-43BE-4B17-9945-35EB8DABBBB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lternateThumbnailUrl xmlns="http://schemas.microsoft.com/sharepoint/v3">
      <Url xsi:nil="true"/>
      <Description xsi:nil="true"/>
    </AlternateThumbnailUrl>
    <ImageCreateDate xmlns="http://schemas.microsoft.com/sharepoint/v3" xsi:nil="true"/>
    <Description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icture" ma:contentTypeID="0x01010200E6D2327DE7A4134EB75B487E870561CF" ma:contentTypeVersion="0" ma:contentTypeDescription="Upload an image or a photograph." ma:contentTypeScope="" ma:versionID="58fa6177402a2475ef05a1dffc8b3a77">
  <xsd:schema xmlns:xsd="http://www.w3.org/2001/XMLSchema" xmlns:xs="http://www.w3.org/2001/XMLSchema" xmlns:p="http://schemas.microsoft.com/office/2006/metadata/properties" xmlns:ns1="http://schemas.microsoft.com/sharepoint/v3" targetNamespace="http://schemas.microsoft.com/office/2006/metadata/properties" ma:root="true" ma:fieldsID="811a2769b8d974638fb172a10c648399" ns1:_="">
    <xsd:import namespace="http://schemas.microsoft.com/sharepoint/v3"/>
    <xsd:element name="properties">
      <xsd:complexType>
        <xsd:sequence>
          <xsd:element name="documentManagement">
            <xsd:complexType>
              <xsd:all>
                <xsd:element ref="ns1:ImageWidth" minOccurs="0"/>
                <xsd:element ref="ns1:ImageHeight" minOccurs="0"/>
                <xsd:element ref="ns1:ImageCreateDate" minOccurs="0"/>
                <xsd:element ref="ns1:Description" minOccurs="0"/>
                <xsd:element ref="ns1:ThumbnailExists" minOccurs="0"/>
                <xsd:element ref="ns1:PreviewExists" minOccurs="0"/>
                <xsd:element ref="ns1:AlternateThumbnail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geWidth" ma:index="11" nillable="true" ma:displayName="Picture Width" ma:internalName="ImageWidth" ma:readOnly="true">
      <xsd:simpleType>
        <xsd:restriction base="dms:Unknown"/>
      </xsd:simpleType>
    </xsd:element>
    <xsd:element name="ImageHeight" ma:index="12" nillable="true" ma:displayName="Picture Height" ma:internalName="ImageHeight" ma:readOnly="true">
      <xsd:simpleType>
        <xsd:restriction base="dms:Unknown"/>
      </xsd:simpleType>
    </xsd:element>
    <xsd:element name="ImageCreateDate" ma:index="13" nillable="true" ma:displayName="Date Picture Taken" ma:format="DateTime" ma:hidden="true" ma:internalName="ImageCreateDate">
      <xsd:simpleType>
        <xsd:restriction base="dms:DateTime"/>
      </xsd:simpleType>
    </xsd:element>
    <xsd:element name="Description" ma:index="14" nillable="true" ma:displayName="Description" ma:description="Used as alternative text for the picture." ma:hidden="true" ma:internalName="Description">
      <xsd:simpleType>
        <xsd:restriction base="dms:Note">
          <xsd:maxLength value="255"/>
        </xsd:restriction>
      </xsd:simpleType>
    </xsd:element>
    <xsd:element name="ThumbnailExists" ma:index="23" nillable="true" ma:displayName="Thumbnail Exists" ma:default="FALSE" ma:hidden="true" ma:internalName="ThumbnailExists" ma:readOnly="true">
      <xsd:simpleType>
        <xsd:restriction base="dms:Boolean"/>
      </xsd:simpleType>
    </xsd:element>
    <xsd:element name="PreviewExists" ma:index="24" nillable="true" ma:displayName="Preview Exists" ma:default="FALSE" ma:hidden="true" ma:internalName="PreviewExists" ma:readOnly="true">
      <xsd:simpleType>
        <xsd:restriction base="dms:Boolean"/>
      </xsd:simpleType>
    </xsd:element>
    <xsd:element name="AlternateThumbnailUrl" ma:index="25" nillable="true" ma:displayName="Preview Image URL" ma:format="Image" ma:hidden="true" ma:internalName="AlternateThumbnail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8" ma:displayName="Title"/>
        <xsd:element ref="dc:subject" minOccurs="0" maxOccurs="1"/>
        <xsd:element ref="dc:description" minOccurs="0" maxOccurs="1"/>
        <xsd:element name="keywords" minOccurs="0" maxOccurs="1" type="xsd:string" ma:index="2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93A45E-11EB-4965-983F-131CEBF8A3EB}">
  <ds:schemaRefs>
    <ds:schemaRef ds:uri="http://www.w3.org/XML/1998/namespace"/>
    <ds:schemaRef ds:uri="http://schemas.microsoft.com/office/2006/metadata/properties"/>
    <ds:schemaRef ds:uri="http://schemas.microsoft.com/sharepoint/v3"/>
    <ds:schemaRef ds:uri="http://purl.org/dc/elements/1.1/"/>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3F91B643-5313-4D6E-849B-93B62D644643}">
  <ds:schemaRefs>
    <ds:schemaRef ds:uri="http://schemas.microsoft.com/sharepoint/v3/contenttype/forms"/>
  </ds:schemaRefs>
</ds:datastoreItem>
</file>

<file path=customXml/itemProps3.xml><?xml version="1.0" encoding="utf-8"?>
<ds:datastoreItem xmlns:ds="http://schemas.openxmlformats.org/officeDocument/2006/customXml" ds:itemID="{E11F958F-2F05-4704-98DD-DF9C80071C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Ruskin Presentation Template</Template>
  <TotalTime>308</TotalTime>
  <Words>1174</Words>
  <Application>Microsoft Office PowerPoint</Application>
  <PresentationFormat>On-screen Show (4:3)</PresentationFormat>
  <Paragraphs>76</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Year 3!</vt:lpstr>
      <vt:lpstr>Who are my child’s teachers?</vt:lpstr>
      <vt:lpstr>You might want to know how we select the children for each class?</vt:lpstr>
      <vt:lpstr>What if my child is in a mixed age class?</vt:lpstr>
      <vt:lpstr>Will my child be taught in the same way?</vt:lpstr>
      <vt:lpstr>What is different about routines?</vt:lpstr>
      <vt:lpstr>What is different about routines?</vt:lpstr>
      <vt:lpstr>What rewards are used in KS2?</vt:lpstr>
      <vt:lpstr>Will my child be given homework?</vt:lpstr>
      <vt:lpstr>What can I do to help my child?</vt:lpstr>
      <vt:lpstr>We look forward to working with you and your child in the new year.</vt:lpstr>
    </vt:vector>
  </TitlesOfParts>
  <Company>The Priory Federation of Academies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H Morgan</dc:creator>
  <cp:lastModifiedBy>Fiona Kent</cp:lastModifiedBy>
  <cp:revision>30</cp:revision>
  <cp:lastPrinted>2019-02-04T14:40:53Z</cp:lastPrinted>
  <dcterms:created xsi:type="dcterms:W3CDTF">2019-02-04T14:20:02Z</dcterms:created>
  <dcterms:modified xsi:type="dcterms:W3CDTF">2021-07-02T14:50:24Z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0x01010200E6D2327DE7A4134EB75B487E870561CF</vt:lpwstr>
  </property>
</Properties>
</file>